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361" r:id="rId2"/>
    <p:sldId id="475" r:id="rId3"/>
    <p:sldId id="515" r:id="rId4"/>
    <p:sldId id="516" r:id="rId5"/>
    <p:sldId id="523" r:id="rId6"/>
    <p:sldId id="531" r:id="rId7"/>
    <p:sldId id="532" r:id="rId8"/>
    <p:sldId id="522" r:id="rId9"/>
    <p:sldId id="519" r:id="rId10"/>
    <p:sldId id="517" r:id="rId11"/>
    <p:sldId id="520" r:id="rId12"/>
    <p:sldId id="521" r:id="rId13"/>
    <p:sldId id="524" r:id="rId14"/>
    <p:sldId id="525" r:id="rId15"/>
    <p:sldId id="527" r:id="rId16"/>
    <p:sldId id="528" r:id="rId17"/>
    <p:sldId id="514" r:id="rId18"/>
    <p:sldId id="533" r:id="rId19"/>
    <p:sldId id="534" r:id="rId20"/>
    <p:sldId id="535" r:id="rId21"/>
    <p:sldId id="545" r:id="rId22"/>
    <p:sldId id="536" r:id="rId23"/>
    <p:sldId id="538" r:id="rId24"/>
    <p:sldId id="546" r:id="rId25"/>
    <p:sldId id="539" r:id="rId26"/>
    <p:sldId id="547" r:id="rId27"/>
    <p:sldId id="537" r:id="rId28"/>
    <p:sldId id="544" r:id="rId29"/>
    <p:sldId id="461" r:id="rId30"/>
  </p:sldIdLst>
  <p:sldSz cx="9144000" cy="5143500" type="screen16x9"/>
  <p:notesSz cx="10234613" cy="7102475"/>
  <p:defaultTextStyle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ACA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:pr="smNativeData" xmlns="" dt="1544778278" val="76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46077" autoAdjust="0"/>
  </p:normalViewPr>
  <p:slideViewPr>
    <p:cSldViewPr snapToGrid="0" snapToObjects="1">
      <p:cViewPr varScale="1">
        <p:scale>
          <a:sx n="52" d="100"/>
          <a:sy n="52" d="100"/>
        </p:scale>
        <p:origin x="2328" y="29"/>
      </p:cViewPr>
      <p:guideLst>
        <p:guide orient="horz" pos="1620"/>
        <p:guide pos="2880"/>
      </p:guideLst>
    </p:cSldViewPr>
  </p:slideViewPr>
  <p:outlineViewPr>
    <p:cViewPr>
      <p:scale>
        <a:sx n="303" d="100"/>
        <a:sy n="303" d="100"/>
      </p:scale>
      <p:origin x="438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notesViewPr>
    <p:cSldViewPr snapToGrid="0" snapToObjects="1">
      <p:cViewPr>
        <p:scale>
          <a:sx n="126" d="100"/>
          <a:sy n="126" d="100"/>
        </p:scale>
        <p:origin x="280" y="39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NZnHU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AAAAAEgbAAAvAgAAEAAAAA=="/>
              </a:ext>
            </a:extLst>
          </p:cNvSpPr>
          <p:nvPr>
            <p:ph type="hdr" sz="quarter"/>
          </p:nvPr>
        </p:nvSpPr>
        <p:spPr>
          <a:xfrm>
            <a:off x="0" y="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algn="l">
              <a:defRPr lang="zh-CN" sz="1300"/>
            </a:pPr>
            <a:endParaRPr/>
          </a:p>
        </p:txBody>
      </p:sp>
      <p:sp>
        <p:nvSpPr>
          <p:cNvPr id="3" name="Date Placeholder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qIwAAAAAAAPI+AAAvAgAAEAAAAA=="/>
              </a:ext>
            </a:extLst>
          </p:cNvSpPr>
          <p:nvPr>
            <p:ph type="dt" sz="quarter" idx="1"/>
          </p:nvPr>
        </p:nvSpPr>
        <p:spPr>
          <a:xfrm>
            <a:off x="5797550" y="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algn="r">
              <a:defRPr lang="en-US" sz="1300"/>
            </a:pPr>
            <a:fld id="{3FC65112-5CD2-93A7-9C7E-AAF21F306AFF}" type="datetime1">
              <a:rPr lang="ru-RU"/>
              <a:pPr algn="r">
                <a:defRPr lang="en-US" sz="1300"/>
              </a:pPr>
              <a:t>12.04.2023</a:t>
            </a:fld>
            <a:endParaRPr/>
          </a:p>
        </p:txBody>
      </p:sp>
      <p:sp>
        <p:nvSpPr>
          <p:cNvPr id="4" name="Footer Placeholder 3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gCkAAEgbAACvKwAAEAAAAA=="/>
              </a:ext>
            </a:extLst>
          </p:cNvSpPr>
          <p:nvPr>
            <p:ph type="ftr" sz="quarter" idx="2"/>
          </p:nvPr>
        </p:nvSpPr>
        <p:spPr>
          <a:xfrm>
            <a:off x="0" y="674624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 algn="l">
              <a:defRPr lang="zh-CN" sz="1300"/>
            </a:pPr>
            <a:endParaRPr/>
          </a:p>
        </p:txBody>
      </p:sp>
      <p:sp>
        <p:nvSpPr>
          <p:cNvPr id="5" name="Slide Number Placeholder 4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qIwAAgCkAAPI+AACvKwAAEAAAAA=="/>
              </a:ext>
            </a:extLst>
          </p:cNvSpPr>
          <p:nvPr>
            <p:ph type="sldNum" sz="quarter" idx="3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 algn="r">
              <a:defRPr lang="en-US" sz="1300"/>
            </a:pPr>
            <a:fld id="{3FC64DFE-B0D2-93BB-9C7E-46EE03306A13}" type="slidenum">
              <a:rPr/>
              <a:pPr algn="r">
                <a:defRPr lang="en-US" sz="1300"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05499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AAAAAEgbAAAvAgAAEAAAAA=="/>
              </a:ext>
            </a:extLst>
          </p:cNvSpPr>
          <p:nvPr>
            <p:ph type="hdr" sz="quarter"/>
          </p:nvPr>
        </p:nvSpPr>
        <p:spPr>
          <a:xfrm>
            <a:off x="0" y="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algn="l">
              <a:defRPr lang="zh-CN" sz="1300"/>
            </a:pPr>
            <a:endParaRPr/>
          </a:p>
        </p:txBody>
      </p:sp>
      <p:sp>
        <p:nvSpPr>
          <p:cNvPr id="3" name="Date Placeholder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qIwAAAAAAAPI+AAAvAgAAEAAAAA=="/>
              </a:ext>
            </a:extLst>
          </p:cNvSpPr>
          <p:nvPr>
            <p:ph type="dt" idx="1"/>
          </p:nvPr>
        </p:nvSpPr>
        <p:spPr>
          <a:xfrm>
            <a:off x="5797550" y="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algn="r">
              <a:defRPr lang="en-US" sz="1300"/>
            </a:pPr>
            <a:fld id="{3FC6357E-30D2-93C3-9C7E-C6967B306A93}" type="datetime1">
              <a:rPr lang="ru-RU"/>
              <a:pPr algn="r">
                <a:defRPr lang="en-US" sz="1300"/>
              </a:pPr>
              <a:t>12.04.2023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 idx="2"/>
          </p:nvPr>
        </p:nvSpPr>
        <p:spPr>
          <a:xfrm>
            <a:off x="2749550" y="533400"/>
            <a:ext cx="4735830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ctr">
            <a:prstTxWarp prst="textNoShape">
              <a:avLst/>
            </a:prstTxWarp>
          </a:bodyPr>
          <a:lstStyle/>
          <a:p>
            <a:pPr>
              <a:defRPr lang="zh-CN"/>
            </a:pPr>
            <a:endParaRPr/>
          </a:p>
        </p:txBody>
      </p:sp>
      <p:sp>
        <p:nvSpPr>
          <p:cNvPr id="5" name="Notes Placeholder 4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gAAwRQAAKo4AABqKAAAEAAAAA=="/>
              </a:ext>
            </a:extLst>
          </p:cNvSpPr>
          <p:nvPr>
            <p:ph type="body" idx="3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>
              <a:defRPr lang="en-US"/>
            </a:pPr>
            <a:r>
              <a:t>Click to edit Master text styles</a:t>
            </a:r>
          </a:p>
          <a:p>
            <a:pPr lvl="1">
              <a:defRPr lang="en-US"/>
            </a:pPr>
            <a:r>
              <a:t>Second level</a:t>
            </a:r>
          </a:p>
          <a:p>
            <a:pPr lvl="2">
              <a:defRPr lang="en-US"/>
            </a:pPr>
            <a:r>
              <a:t>Third level</a:t>
            </a:r>
          </a:p>
          <a:p>
            <a:pPr lvl="3">
              <a:defRPr lang="en-US"/>
            </a:pPr>
            <a:r>
              <a:t>Fourth level</a:t>
            </a:r>
          </a:p>
          <a:p>
            <a:pPr lvl="4">
              <a:defRPr lang="en-US"/>
            </a:pPr>
            <a:r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gCkAAEgbAACvKwAAEAAAAA=="/>
              </a:ext>
            </a:extLst>
          </p:cNvSpPr>
          <p:nvPr>
            <p:ph type="ftr" sz="quarter" idx="4"/>
          </p:nvPr>
        </p:nvSpPr>
        <p:spPr>
          <a:xfrm>
            <a:off x="0" y="674624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 algn="l">
              <a:defRPr lang="zh-CN" sz="1300"/>
            </a:pPr>
            <a:endParaRPr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qIwAAgCkAAPI+AACvKwAAEAAAAA=="/>
              </a:ext>
            </a:extLst>
          </p:cNvSpPr>
          <p:nvPr>
            <p:ph type="sldNum" sz="quarter" idx="5"/>
          </p:nvPr>
        </p:nvSpPr>
        <p:spPr>
          <a:xfrm>
            <a:off x="5797550" y="6746240"/>
            <a:ext cx="4434840" cy="35496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b">
            <a:prstTxWarp prst="textNoShape">
              <a:avLst/>
            </a:prstTxWarp>
          </a:bodyPr>
          <a:lstStyle/>
          <a:p>
            <a:pPr algn="r">
              <a:defRPr lang="en-US" sz="1300"/>
            </a:pPr>
            <a:fld id="{3FC65064-2AD2-93A6-9C7E-DCF31E306A89}" type="slidenum">
              <a:rPr/>
              <a:pPr algn="r">
                <a:defRPr lang="en-US" sz="1300"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8764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5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49550" y="533400"/>
            <a:ext cx="4735513" cy="2663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Меня зовут Сапрыкин Андрей, я работаю в компании Лед-</a:t>
            </a:r>
            <a:r>
              <a:rPr lang="ru-RU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Компонентс</a:t>
            </a:r>
            <a:r>
              <a:rPr lang="ru-RU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которая занимается поставками электронных компонентов для российских светотехнических предприятий. Я Технический директор этой компании и уже более 10 лет занимаюсь разработкой светодиодных светильников и Систем управления освещением, а также подбором технических решений и оптико-электронных комплектующих для заказчиков.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Моя сегодняшняя презентация рассчитана на 25 минут и на 5 минут общения с Вами. Мой доклад называется - </a:t>
            </a:r>
            <a:r>
              <a:rPr lang="ru-RU" sz="1200" b="0" i="0" u="none" strike="noStrike" kern="1" spc="0" baseline="0" dirty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Структурные схемы и особенности схемотехники современных цифровых устройств для АСУО (улицы, теплицы, </a:t>
            </a:r>
            <a:r>
              <a:rPr lang="ru-RU" sz="1200" b="0" i="0" u="none" strike="noStrike" kern="1" spc="0" baseline="0" dirty="0" err="1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промобъекты</a:t>
            </a:r>
            <a:r>
              <a:rPr lang="ru-RU" sz="1200" b="0" i="0" u="none" strike="noStrike" kern="1" spc="0" baseline="0" dirty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 и АХО): БП, декодеры с DALI или DMX/RDM, а также устройства LPWAN для </a:t>
            </a:r>
            <a:r>
              <a:rPr lang="ru-RU" sz="1200" b="0" i="0" u="none" strike="noStrike" kern="1" spc="0" baseline="0" dirty="0" err="1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Nema</a:t>
            </a:r>
            <a:r>
              <a:rPr lang="ru-RU" sz="1200" b="0" i="0" u="none" strike="noStrike" kern="1" spc="0" baseline="0" dirty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 и ZHAGA18. </a:t>
            </a:r>
            <a:r>
              <a:rPr lang="ru-RU" sz="12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Итак начинаем… 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023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После того как Вы подробно распишите все свои техпроцессы, то у Вас появится Общая схема с устройствами управления, датчиками для автоматизации здания, которую можно обсуждать с Заказчиком и на основании которой можно сделать предварительное КП. Как мы видим Свет тут также присутствует, но это всего лишь некоторая часть от всего проекта.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172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Если Общая схема и коммерческое предложение с Заказчиком согласованы и Договор подписан, то Вы приступаете к детальному созданию проекта с планами и </a:t>
            </a:r>
            <a:r>
              <a:rPr lang="ru-RU" dirty="0" err="1"/>
              <a:t>тп</a:t>
            </a:r>
            <a:r>
              <a:rPr lang="ru-RU" dirty="0"/>
              <a:t>, чтобы уже создать Проект по которому далее будет происходить протягивание проводов, установка приборов и </a:t>
            </a:r>
            <a:r>
              <a:rPr lang="ru-RU" dirty="0" err="1"/>
              <a:t>тп</a:t>
            </a:r>
            <a:r>
              <a:rPr lang="ru-RU" dirty="0"/>
              <a:t> среди которых разумеется будет установлен и Свет.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115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И вот Ваш заказчик счастлив, теперь у него благодаря Вам Умный дом с управлением от планшета – светом, водой, кондиционированием. А так будет выглядеть один из Шкафов Вашей сложной системы управления всеми техпроцессами на объекте. Кстати, на этой картинке приведены контроллеры российской производственной компании ОВЕН и в далекой молодости я в качестве схемотехника принимал участие в их создании.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32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Я очень надеюсь, что у некоторых сейчас возник вопрос – если человек со специальным образованием в области Автоматизации техпроцессов может управлять светом как одним из многочисленных процессов, то зачем Управлением светом учат Светотехников и </a:t>
            </a:r>
            <a:r>
              <a:rPr lang="ru-RU" dirty="0" err="1"/>
              <a:t>Светодизайнеров</a:t>
            </a:r>
            <a:r>
              <a:rPr lang="ru-RU" dirty="0"/>
              <a:t> , а не управлением всеми техпроцессами</a:t>
            </a:r>
            <a:r>
              <a:rPr lang="en-US" dirty="0"/>
              <a:t>? </a:t>
            </a:r>
            <a:r>
              <a:rPr lang="ru-RU" dirty="0"/>
              <a:t>Ответ очень простой – деньги. Западные производители светильников такие как </a:t>
            </a:r>
            <a:r>
              <a:rPr lang="en-US" dirty="0"/>
              <a:t>Osram</a:t>
            </a:r>
            <a:r>
              <a:rPr lang="ru-RU" dirty="0"/>
              <a:t> и </a:t>
            </a:r>
            <a:r>
              <a:rPr lang="en-US" dirty="0"/>
              <a:t>Philips </a:t>
            </a:r>
            <a:r>
              <a:rPr lang="ru-RU" dirty="0"/>
              <a:t>не захотели делить рынок систем управления с компаниями, которые этим занимаются исторически и помимо производства светильников захотели еще делать свои контроллеры для освещения. Для этого они создали свои цифровые протоколы </a:t>
            </a:r>
            <a:r>
              <a:rPr lang="en-US" dirty="0"/>
              <a:t>DALI </a:t>
            </a:r>
            <a:r>
              <a:rPr lang="ru-RU" dirty="0"/>
              <a:t>и </a:t>
            </a:r>
            <a:r>
              <a:rPr lang="en-US" dirty="0"/>
              <a:t>DMX </a:t>
            </a:r>
            <a:r>
              <a:rPr lang="ru-RU" dirty="0"/>
              <a:t>и тем самым позволяет иметь высокую надбавленную стоимость и появлению компаний, которые выпускают устройства управления только для рынка светотехники.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085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Для того чтобы при проектировании стандартных систем инженеры по автоматизации не тратили время на изучение протоколов для освещения, а просто получали данные из такой подсистемы в свою систему управления, широко используются так называемые устройства-шлюзы, задача которых быть как бы прозрачными для передаваемых данных из одной физической среды в другую, как например данное устройство позволяющее все светильники с протоколом управления по </a:t>
            </a:r>
            <a:r>
              <a:rPr lang="en-US" dirty="0"/>
              <a:t>DALI </a:t>
            </a:r>
            <a:r>
              <a:rPr lang="ru-RU" dirty="0"/>
              <a:t>интегрировать в общую систему управления по </a:t>
            </a:r>
            <a:r>
              <a:rPr lang="en-US" dirty="0"/>
              <a:t>KNX. </a:t>
            </a:r>
            <a:r>
              <a:rPr lang="ru-RU" dirty="0"/>
              <a:t>Или например распределённая система управления светом от </a:t>
            </a:r>
            <a:r>
              <a:rPr lang="en-US" dirty="0"/>
              <a:t>OSRAM </a:t>
            </a:r>
            <a:r>
              <a:rPr lang="ru-RU" dirty="0"/>
              <a:t>имеющая множество различных устройств управления светом и датчиками через центральный контроллер подключаться также к общей системе.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807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Итого, без получения профессиональных знаний в области Автоматизации Вам сложно будет создавать крупные проекты по освещению с интеграцией в умные здания. </a:t>
            </a:r>
            <a:r>
              <a:rPr lang="ru-RU" dirty="0" err="1"/>
              <a:t>Фуууу</a:t>
            </a:r>
            <a:r>
              <a:rPr lang="ru-RU" dirty="0"/>
              <a:t>, это неинтересно скажите Вы и какие ещё есть варианты </a:t>
            </a:r>
            <a:r>
              <a:rPr lang="en-US" dirty="0"/>
              <a:t>?</a:t>
            </a:r>
            <a:r>
              <a:rPr lang="ru-RU" dirty="0"/>
              <a:t> Самый крутой вариант в таком случае для Вас – это С</a:t>
            </a:r>
            <a:r>
              <a:rPr lang="en-US" dirty="0" err="1"/>
              <a:t>asambi</a:t>
            </a:r>
            <a:r>
              <a:rPr lang="en-US" dirty="0"/>
              <a:t> </a:t>
            </a:r>
            <a:r>
              <a:rPr lang="ru-RU" dirty="0"/>
              <a:t>- беспроводное управление освещением через </a:t>
            </a:r>
            <a:r>
              <a:rPr lang="en-US" dirty="0"/>
              <a:t>Bluetooth</a:t>
            </a:r>
            <a:r>
              <a:rPr lang="ru-RU" dirty="0"/>
              <a:t> реализующее так называемую </a:t>
            </a:r>
            <a:r>
              <a:rPr lang="en-US" dirty="0"/>
              <a:t>MESH </a:t>
            </a:r>
            <a:r>
              <a:rPr lang="ru-RU" dirty="0"/>
              <a:t>сеть увеличивающую дальность управления светильниками </a:t>
            </a:r>
            <a:r>
              <a:rPr lang="en-US" dirty="0"/>
              <a:t>– </a:t>
            </a:r>
            <a:r>
              <a:rPr lang="ru-RU" dirty="0"/>
              <a:t>очень дорого, но зато для работы с ним особых знаний не надо иметь и он специально придуман для </a:t>
            </a:r>
            <a:r>
              <a:rPr lang="ru-RU" dirty="0" err="1"/>
              <a:t>Светодизайнеров</a:t>
            </a:r>
            <a:r>
              <a:rPr lang="ru-RU" dirty="0"/>
              <a:t> и на сегодняшний день очень много оборудования производится с таким интерфейсом. Самое большое преимущество у него – это очень удобное и интуитивно понятное Программное обеспечение и быстрый старт, позволяющий реализовывать различные световые сценарии. Есть аналогичное решение, которое существенно дешевле, но оно из Китая и раньше не котировалось на рынке, зато сейчас </a:t>
            </a:r>
            <a:r>
              <a:rPr lang="ru-RU" dirty="0" err="1"/>
              <a:t>всвязи</a:t>
            </a:r>
            <a:r>
              <a:rPr lang="ru-RU" dirty="0"/>
              <a:t> с санкциями становится более популярным. Но более интересное и новое решение – это беспроводное управление освещением </a:t>
            </a:r>
            <a:r>
              <a:rPr lang="en-US" dirty="0"/>
              <a:t>DALI+</a:t>
            </a:r>
            <a:r>
              <a:rPr lang="ru-RU" dirty="0"/>
              <a:t>.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142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dirty="0"/>
              <a:t>DALI+ - </a:t>
            </a:r>
            <a:r>
              <a:rPr lang="ru-RU" dirty="0"/>
              <a:t>этот стандарт появился в 2021 году и наверное в 2025г году когда появится множество устройств, то оно сможет составить конкуренцию </a:t>
            </a:r>
            <a:r>
              <a:rPr lang="en-US" dirty="0"/>
              <a:t>CASAMBI, </a:t>
            </a:r>
            <a:r>
              <a:rPr lang="ru-RU" dirty="0"/>
              <a:t>так как обладает всеми преимуществами </a:t>
            </a:r>
            <a:r>
              <a:rPr lang="en-US" dirty="0"/>
              <a:t>CASAMBI, </a:t>
            </a:r>
            <a:r>
              <a:rPr lang="ru-RU" dirty="0"/>
              <a:t>но при этом позволяет легко интегрироваться в существующие проводные линии </a:t>
            </a:r>
            <a:r>
              <a:rPr lang="en-US" dirty="0"/>
              <a:t>DALI2</a:t>
            </a:r>
            <a:r>
              <a:rPr lang="ru-RU" dirty="0"/>
              <a:t> и тем самым делать крупные проекты по освещению, а не только локальные магазины и загородные дома</a:t>
            </a:r>
            <a:r>
              <a:rPr lang="en-US" dirty="0"/>
              <a:t>. </a:t>
            </a:r>
            <a:r>
              <a:rPr lang="ru-RU" dirty="0"/>
              <a:t>Так что ждём светодиодные драйверы и другие компоненты позволяющие гибко расширять этот перспективный </a:t>
            </a:r>
            <a:r>
              <a:rPr lang="ru-RU" dirty="0" err="1"/>
              <a:t>радиопротокол</a:t>
            </a:r>
            <a:r>
              <a:rPr lang="ru-RU" dirty="0"/>
              <a:t>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843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196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Далее речь пойдёт только о больших проектах – таких как тепличное освещение, уличное и промышленное, а не освещение бутиков на </a:t>
            </a:r>
            <a:r>
              <a:rPr lang="en-US" dirty="0" err="1"/>
              <a:t>Casambi</a:t>
            </a:r>
            <a:r>
              <a:rPr lang="en-US" dirty="0"/>
              <a:t> </a:t>
            </a:r>
            <a:r>
              <a:rPr lang="ru-RU" dirty="0"/>
              <a:t>от модных блогеров</a:t>
            </a:r>
            <a:r>
              <a:rPr lang="en-US" dirty="0"/>
              <a:t>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032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При этом если у Вас появится крупный проект, то очень не рекомендую обращаться к известным западным производителям контроллеров, которые остановили техподдержку проектов – на вопросы перестали отвечать, не говоря уже про обновления или гарантийную техподдержку. Очень рекомендую общаться с местными крупными производителями контроллеров получившим много опыта в управлении освещением.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1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Сегодня я решил рассказать простыми словами о такой сложной теме, как Устройства управления освещением – и я надеюсь, что кому-то станет понятнее, что они из себя представляют и будут чаще использовать их в своих проектах, а кто-то возможно захочет самостоятельно их начать разрабатывать и производить, так как такие устройства имеют множество преференций и поддержку от нашего государства потому</a:t>
            </a:r>
            <a:r>
              <a:rPr lang="en-US" dirty="0"/>
              <a:t> </a:t>
            </a:r>
            <a:r>
              <a:rPr lang="ru-RU" dirty="0"/>
              <a:t>что </a:t>
            </a:r>
            <a:r>
              <a:rPr lang="en-US" dirty="0"/>
              <a:t>- </a:t>
            </a:r>
            <a:r>
              <a:rPr lang="ru-RU" dirty="0"/>
              <a:t>это плод мозговой деятельности инженеров и конструкторов и мозги это ценнейший ресурс государства в отличие от головы, которая очень часто является всего лишь предметом для осуществления необходимых процессов жизнедеятельности. 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87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Общий принцип работы АСУО мало чем отличается от описанного ранее принципа работы АСУТП – у нас есть Диспетчер, который контролирует работу всей системы, есть Мастер контроллер или контроллеры, если система очень крупная, и они управляют светильниками и считывают с них различную информацию через устройство встроенное в светильник или находящееся поблизости.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626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9381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Устройства управляющие светильниками могут быть совершенно разных форм и видов – не существует никакого стандарта. Они могут быть как устанавливаемые внутрь светильника, так и снаружи. Их основная задача – обмен данными с Мастер-контроллером управляющим системой. Количество функций, которые они могут выполнять безгранично - регулирование световым потоком, </a:t>
            </a:r>
            <a:r>
              <a:rPr lang="ru-RU" dirty="0" err="1"/>
              <a:t>вкл</a:t>
            </a:r>
            <a:r>
              <a:rPr lang="ru-RU" dirty="0"/>
              <a:t>/</a:t>
            </a:r>
            <a:r>
              <a:rPr lang="ru-RU" dirty="0" err="1"/>
              <a:t>выкл</a:t>
            </a:r>
            <a:r>
              <a:rPr lang="ru-RU" dirty="0"/>
              <a:t> , вести технический учёт электроэнергии, следить за состоянием драйвера. Рассмотрим подробнее схему такого типа устройства.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87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Структурная схема Устройства управления светильниками показана на данном рисунке. Мозгами является мощный микропроцессор, аналогичный тому, что у Вас в смартфонах установлен, который отвечает за все функции устройства. Как я уже сказал все узлы получают питание извне или от БП встроенного и обычно это +12В или +24В. Помимо индикации указывающей состояние работы, а также энергонезависимой памяти, в которой хранятся важные данные, важнейшими узлами Устройства являются – модуль связи с Мастером, модуль обработки сигналов с внешних датчиков содержащий АЦП преобразование и Модуль управления ИП для светодиодов в светильнике. Модуль управления обычно является аналоговым, если управление БП осуществляется по ШИМ или же как в современных БП цифровым управлением через </a:t>
            </a:r>
            <a:r>
              <a:rPr lang="en-US" dirty="0"/>
              <a:t>DALI2. 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986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815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Сердцем любого светильника является его система питания. БП можно классифицировать по разным признакам, но основные на мой взгляд – по типу структуры, по типу применения и по типу схемотехники.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122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схемотехники – с ЭМПРА, классический ИИП,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безэлектролитный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ИИП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Светильник с ЭМПРА – самый яркий пример это всем известный светильник Победа от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БЛгрупп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Дросселях завода КЭТЗ для сверхэкономных решений.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Суть в том, что при изменении входного напряжения меняется и выходной ток – у решения с ЭМПРА есть и проблемы связанные с этим. А вот для современных ИИП от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Inventronics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встроенной схемой регулировки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взависимости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входного напряжения – таких проблем нет, так что рекомендуем.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Классический ИИП – тут много различных вариантов построения ИП, но моя самая любимая – это решение от Аргос-трейд, когда они несколько лет назад сделали свою схему простого однокаскадного драйвера для 20-80Вт ИП и вынесли входной электролит на вторичную сторону и чтобы защитить своё решение на рынке через Правительство ввели требование о низких пусковых токах обосновывая это тем, что конденсатора на входе нет, но забыли упомянуть про конденсаторы входные на схеме ЭМС/ЭМИ, которые создают пусковые токи, но меньшей длительности, чем конденсатор в первичной сети. Чтобы обойти это постановление правительства появились токи пусковые и стартовые – что только не чудили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Безэлектролитные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ИИП – на рынке существуют уже очень много лет и по цене они почти в 2 раза дороже классических Уличных ИП , так как вместо дешевого Электролитического конденсатора устанавливаются дорогие пленочные конденсаторы, которые предназначены для сверх длительного срока жизни при повышенных температурах окружающих. </a:t>
            </a:r>
            <a:r>
              <a:rPr lang="ru-RU" sz="1200" b="0" i="0" u="none" strike="noStrike" kern="1" spc="0" baseline="0" dirty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На данных графиках мы видим, что при температуре 85С срок службы БП EUD-</a:t>
            </a:r>
            <a:r>
              <a:rPr lang="ru-RU" sz="1200" b="0" i="0" u="none" strike="noStrike" kern="1" spc="0" baseline="0" dirty="0" err="1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xxxDTL</a:t>
            </a:r>
            <a:r>
              <a:rPr lang="ru-RU" sz="1200" b="0" i="0" u="none" strike="noStrike" kern="1" spc="0" baseline="0" dirty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/DVL в 4 раза дольше (100.000 часов против 25.000 часов), чем самый </a:t>
            </a:r>
            <a:r>
              <a:rPr lang="ru-RU" sz="1200" b="0" i="0" u="none" strike="noStrike" kern="1" spc="0" baseline="0" dirty="0" err="1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ТОПовый</a:t>
            </a:r>
            <a:r>
              <a:rPr lang="ru-RU" sz="1200" b="0" i="0" u="none" strike="noStrike" kern="1" spc="0" baseline="0" dirty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 БП на рынке, так как отсутствует потеря емкости конденсатора из-за перегрева.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896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Итак классификация ИП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структуры – аналоговый, интеллектуальный и цифровой.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Отличие у Аналогового и Интеллектуального фактически только одно – в Интеллектуальном встроен узел управления с микропроцессором, тот же самый, который может быть установлен и снаружи аналогового БП. Поэтому у Интеллектуального БП преимущество - это компактность и простота сборки светильника в целом.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Цифровой Блок питания – про него известно уже много-много лет и я часто слышу, что на рынке много Цифровых ИП, но я ни разу такой не видел, так как на существующем уровне электронных компонентов коммерчески не выгодно избавляться от микросхемы ШИМ – пожалуй сердце любого ИИП и внедрять его в микропроцессор, занимая его вычислительные мощности на обработку аналоговых сигналов. Я склоняюсь к мысли, что маркетологи пытаются продать свой продукт подороже и поэтому Интеллектуальный ИП выдают за Цифровой ИП, но это по сути 2 разных электронных устройства. А возможно, что это какая-то очередная бессмысленная идея для государственного тендера, чтобы деньги попилить.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929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Например, в спортивном освещении Вы можете взять внешний модуль управления с </a:t>
            </a:r>
            <a:r>
              <a:rPr lang="en-US" dirty="0"/>
              <a:t>DMX</a:t>
            </a:r>
            <a:r>
              <a:rPr lang="ru-RU" dirty="0"/>
              <a:t>,</a:t>
            </a:r>
            <a:r>
              <a:rPr lang="en-US" dirty="0"/>
              <a:t> </a:t>
            </a:r>
            <a:r>
              <a:rPr lang="ru-RU" dirty="0"/>
              <a:t>а на выходе которого будет аналоговый сигнал 0-10В для управления одним или группой ИИП, а можете взять 1 мощный ИИП со встроенным в него модулем преобразующим сигнал </a:t>
            </a:r>
            <a:r>
              <a:rPr lang="en-US" dirty="0"/>
              <a:t>DMX. 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На этом у меня всё – надеюсь мне удалось в общих чертах рассказать как работает АСУО.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543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Первая часть презентации </a:t>
            </a:r>
            <a:r>
              <a:rPr lang="ru-RU" dirty="0" err="1"/>
              <a:t>коротенечко</a:t>
            </a:r>
            <a:r>
              <a:rPr lang="ru-RU" dirty="0"/>
              <a:t> минут на 15 будет посвящена управлению всеми технологическими процессами помимо Света, итак начнём.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858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Многие считают, что управление светом – это безумно сложный процесс, требующий знаний на уровне Илон Маска и потому безумно дорогой как </a:t>
            </a:r>
            <a:r>
              <a:rPr lang="en-US" dirty="0"/>
              <a:t>CASAMBI. </a:t>
            </a:r>
            <a:r>
              <a:rPr lang="ru-RU" dirty="0"/>
              <a:t>Но так ли это на самом деле</a:t>
            </a:r>
            <a:r>
              <a:rPr lang="en-US" dirty="0"/>
              <a:t>? </a:t>
            </a:r>
            <a:r>
              <a:rPr lang="ru-RU" dirty="0"/>
              <a:t>Помимо света у нас ещё есть вода в кране, отопление, система кондиционирования. Неужели управлять этими процессами сложнее, чем Светом </a:t>
            </a:r>
            <a:r>
              <a:rPr lang="en-US" dirty="0"/>
              <a:t>? </a:t>
            </a:r>
            <a:r>
              <a:rPr lang="ru-RU" dirty="0"/>
              <a:t>Давайте попробуем разобраться в данном вопросе.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45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Первое с чего начнём – управлением любыми процессами окружающими человека занимаются технические специалисты прошедшие обучение по курсу </a:t>
            </a:r>
            <a:r>
              <a:rPr lang="ru-RU" sz="1200" b="0" i="0" u="none" strike="noStrike" kern="1" spc="0" baseline="0" dirty="0">
                <a:solidFill>
                  <a:schemeClr val="tx1"/>
                </a:solidFill>
                <a:effectLst/>
                <a:latin typeface="Calibri" pitchFamily="2" charset="-52"/>
                <a:ea typeface="Calibri" pitchFamily="2" charset="-52"/>
                <a:cs typeface="Calibri" pitchFamily="2" charset="-52"/>
              </a:rPr>
              <a:t>Автоматизация технологических процессов, то есть это инженеры занимающиеся Системотехникой – умеющие объединять все в единое целое и структурировать. Я сам себя к таким инженерам отношу.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10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Если Вы не знакомы с понятием АСУТП 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автоматизированная система управления технологическими процессами</a:t>
            </a:r>
            <a:r>
              <a:rPr lang="ru-RU" dirty="0"/>
              <a:t>, но давно хотели иметь хотя бы общее представление, чтобы на совещаниях с руководством вставить свои 5 копеек, я очень рекомендую эту простую ассоциацию – Человек – это и есть АСУТП. Наш организм устроен очень просто – есть мозг, который анализирует информацию от органов тела – глаз, рта, носа и ушей и принимает решение, что ему делать. Точно по такому же принципу человек создал АСУТП.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047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Вместо мозга он применяет промышленный компьютер, вместо органов чувств он использует различные датчики, вместо системы нервных окончаний и мышц по которым мозг получает и передает информацию у него используются интерфейсы обмена данными, а в качестве органов управления вместо рук и ног у него контроллеры, которые получают цифровые сигналы и преобразуют их в аналоговые для управления исполнительными механизмами типа насосов или печей.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749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/>
              <a:t>Итак, Вам поставлена техническая задача – строящийся частный дом или многоквартирное здание необходимо сделать Умным и чтобы все с Планшета управлялось и регистрировалось. С чего Вы начнёте</a:t>
            </a:r>
            <a:r>
              <a:rPr lang="en-US" dirty="0"/>
              <a:t>? </a:t>
            </a:r>
            <a:r>
              <a:rPr lang="ru-RU" dirty="0"/>
              <a:t>Правильно, Вы составите с Заказчиком описание всех технологических процессов, которыми надо управлять.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84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pr="smNativeData" xmlns="" val="SMDATA_12_JnITXBMAAAAlAAAAZAAAAC0AAAAAmgAAAE0AAACaAAAATQ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g5OkM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DqEAAASAMAAAwuAACrEwAAEAAAAA=="/>
              </a:ext>
            </a:extLst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pr="smNativeData" xmlns="" val="SMDATA_12_JnITXBMAAAAlAAAAZAAAAA0AAAAAmgAAAE0AAACaAAAATQ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MBgAAwRQAAKo4AABqKAAAEAAAAA=="/>
              </a:ext>
            </a:extLst>
          </p:cNvSpPr>
          <p:nvPr>
            <p:ph type="body" idx="1"/>
          </p:nvPr>
        </p:nvSpPr>
        <p:spPr>
          <a:xfrm>
            <a:off x="1023620" y="3373755"/>
            <a:ext cx="8187690" cy="319595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7790" tIns="48895" rIns="97790" bIns="48895" numCol="1" anchor="t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ru-RU" dirty="0" err="1"/>
              <a:t>Витоге</a:t>
            </a:r>
            <a:r>
              <a:rPr lang="ru-RU" dirty="0"/>
              <a:t> у Вас получится большой список задач – насосы воды, климат, жалюзи, датчики, клапаны подачи воды, системы пожаротушения, охранная система и </a:t>
            </a:r>
            <a:r>
              <a:rPr lang="ru-RU" dirty="0" err="1"/>
              <a:t>тд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 lang="zh-CN" sz="1300"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 lang="en-US" sz="1300"/>
            </a:pPr>
            <a:fld id="{3FC65064-2AD2-93A6-9C7E-DCF31E306A89}" type="slidenum">
              <a:rPr lang="ru-RU" smtClean="0"/>
              <a:pPr algn="r">
                <a:defRPr lang="en-US" sz="1300"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76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GVueG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1wkAAAg0AAA7EAAAEAAAAA=="/>
              </a:ext>
            </a:extLst>
          </p:cNvSpPr>
          <p:nvPr>
            <p:ph type="ctrTitle"/>
          </p:nvPr>
        </p:nvSpPr>
        <p:spPr>
          <a:xfrm>
            <a:off x="685800" y="1599565"/>
            <a:ext cx="7772400" cy="10388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GVueG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6BEAANAvAAAKGgAAEAAAAA=="/>
              </a:ext>
            </a:extLst>
          </p:cNvSpPr>
          <p:nvPr>
            <p:ph type="subTitle" idx="1"/>
          </p:nvPr>
        </p:nvSpPr>
        <p:spPr>
          <a:xfrm>
            <a:off x="1371600" y="2910840"/>
            <a:ext cx="6400800" cy="13220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kern="1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381000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561975" marR="0" indent="-179705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752475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962025" marR="0" indent="-20828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JEbAABaEQAAEAAAAA=="/>
              </a:ext>
            </a:extLst>
          </p:cNvSpPr>
          <p:nvPr>
            <p:ph sz="quarter" idx="1"/>
          </p:nvPr>
        </p:nvSpPr>
        <p:spPr>
          <a:xfrm>
            <a:off x="319405" y="1410335"/>
            <a:ext cx="4161790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lhIAAJEbAABEGwAAEAAAAA=="/>
              </a:ext>
            </a:extLst>
          </p:cNvSpPr>
          <p:nvPr>
            <p:ph sz="quarter" idx="2"/>
          </p:nvPr>
        </p:nvSpPr>
        <p:spPr>
          <a:xfrm>
            <a:off x="319405" y="3021330"/>
            <a:ext cx="4161790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rQgAAGg2AABEGwAAEAAAAA=="/>
              </a:ext>
            </a:extLst>
          </p:cNvSpPr>
          <p:nvPr>
            <p:ph sz="half" idx="3"/>
          </p:nvPr>
        </p:nvSpPr>
        <p:spPr>
          <a:xfrm>
            <a:off x="4681855" y="1410335"/>
            <a:ext cx="4162425" cy="3021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Gg2AABaEQAAEAAAAA=="/>
              </a:ext>
            </a:extLst>
          </p:cNvSpPr>
          <p:nvPr>
            <p:ph sz="half" idx="1"/>
          </p:nvPr>
        </p:nvSpPr>
        <p:spPr>
          <a:xfrm>
            <a:off x="319405" y="1410335"/>
            <a:ext cx="8524875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lhIAAJEbAABEGwAAEAAAAA=="/>
              </a:ext>
            </a:extLst>
          </p:cNvSpPr>
          <p:nvPr>
            <p:ph sz="quarter" idx="2"/>
          </p:nvPr>
        </p:nvSpPr>
        <p:spPr>
          <a:xfrm>
            <a:off x="319405" y="3021330"/>
            <a:ext cx="4161790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lhIAAGg2AABEGwAAEAAAAA=="/>
              </a:ext>
            </a:extLst>
          </p:cNvSpPr>
          <p:nvPr>
            <p:ph sz="quarter" idx="3"/>
          </p:nvPr>
        </p:nvSpPr>
        <p:spPr>
          <a:xfrm>
            <a:off x="4681855" y="3021330"/>
            <a:ext cx="4162425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JEbAABaEQAAEAAAAA=="/>
              </a:ext>
            </a:extLst>
          </p:cNvSpPr>
          <p:nvPr>
            <p:ph sz="quarter" idx="1"/>
          </p:nvPr>
        </p:nvSpPr>
        <p:spPr>
          <a:xfrm>
            <a:off x="319405" y="1410335"/>
            <a:ext cx="4161790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rQgAAGg2AABaEQAAEAAAAA=="/>
              </a:ext>
            </a:extLst>
          </p:cNvSpPr>
          <p:nvPr>
            <p:ph sz="quarter" idx="2"/>
          </p:nvPr>
        </p:nvSpPr>
        <p:spPr>
          <a:xfrm>
            <a:off x="4681855" y="1410335"/>
            <a:ext cx="4162425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Bk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lhIAAGg2AABEGwAAEAAAAA=="/>
              </a:ext>
            </a:extLst>
          </p:cNvSpPr>
          <p:nvPr>
            <p:ph sz="half" idx="3"/>
          </p:nvPr>
        </p:nvSpPr>
        <p:spPr>
          <a:xfrm>
            <a:off x="319405" y="3021330"/>
            <a:ext cx="8524875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GVueG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GVueG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Gg2AABEGwAAEAAAAA=="/>
              </a:ext>
            </a:extLst>
          </p:cNvSpPr>
          <p:nvPr>
            <p:ph idx="1"/>
          </p:nvPr>
        </p:nvSpPr>
        <p:spPr>
          <a:xfrm>
            <a:off x="319405" y="1410335"/>
            <a:ext cx="8524875" cy="3021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Bk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JEbAABEGwAAEAAAAA=="/>
              </a:ext>
            </a:extLst>
          </p:cNvSpPr>
          <p:nvPr>
            <p:ph sz="half" idx="1"/>
          </p:nvPr>
        </p:nvSpPr>
        <p:spPr>
          <a:xfrm>
            <a:off x="319405" y="1410335"/>
            <a:ext cx="4161790" cy="3021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rQgAAGg2AABEGwAAEAAAAA=="/>
              </a:ext>
            </a:extLst>
          </p:cNvSpPr>
          <p:nvPr>
            <p:ph sz="half" idx="2"/>
          </p:nvPr>
        </p:nvSpPr>
        <p:spPr>
          <a:xfrm>
            <a:off x="4681855" y="1410335"/>
            <a:ext cx="4162425" cy="3021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Gg2AABEGwAAEAAAAA=="/>
              </a:ext>
            </a:extLst>
          </p:cNvSpPr>
          <p:nvPr>
            <p:ph/>
          </p:nvPr>
        </p:nvSpPr>
        <p:spPr>
          <a:xfrm>
            <a:off x="314325" y="467360"/>
            <a:ext cx="8529955" cy="39649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Gg2AABaEQAAEAAAAA=="/>
              </a:ext>
            </a:extLst>
          </p:cNvSpPr>
          <p:nvPr>
            <p:ph sz="half" idx="1"/>
          </p:nvPr>
        </p:nvSpPr>
        <p:spPr>
          <a:xfrm>
            <a:off x="319405" y="1410335"/>
            <a:ext cx="8524875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lhIAAGg2AABEGwAAEAAAAA=="/>
              </a:ext>
            </a:extLst>
          </p:cNvSpPr>
          <p:nvPr>
            <p:ph sz="half" idx="2"/>
          </p:nvPr>
        </p:nvSpPr>
        <p:spPr>
          <a:xfrm>
            <a:off x="319405" y="3021330"/>
            <a:ext cx="8524875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Bk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JEbAABaEQAAEAAAAA=="/>
              </a:ext>
            </a:extLst>
          </p:cNvSpPr>
          <p:nvPr>
            <p:ph sz="quarter" idx="1"/>
          </p:nvPr>
        </p:nvSpPr>
        <p:spPr>
          <a:xfrm>
            <a:off x="319405" y="1410335"/>
            <a:ext cx="4161790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rQgAAGg2AABaEQAAEAAAAA=="/>
              </a:ext>
            </a:extLst>
          </p:cNvSpPr>
          <p:nvPr>
            <p:ph sz="quarter" idx="2"/>
          </p:nvPr>
        </p:nvSpPr>
        <p:spPr>
          <a:xfrm>
            <a:off x="4681855" y="1410335"/>
            <a:ext cx="4162425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lhIAAJEbAABEGwAAEAAAAA=="/>
              </a:ext>
            </a:extLst>
          </p:cNvSpPr>
          <p:nvPr>
            <p:ph sz="quarter" idx="3"/>
          </p:nvPr>
        </p:nvSpPr>
        <p:spPr>
          <a:xfrm>
            <a:off x="319405" y="3021330"/>
            <a:ext cx="4161790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lhIAAGg2AABEGwAAEAAAAA=="/>
              </a:ext>
            </a:extLst>
          </p:cNvSpPr>
          <p:nvPr>
            <p:ph sz="quarter" idx="4"/>
          </p:nvPr>
        </p:nvSpPr>
        <p:spPr>
          <a:xfrm>
            <a:off x="4681855" y="3021330"/>
            <a:ext cx="4162425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QAR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JEbAABEGwAAEAAAAA=="/>
              </a:ext>
            </a:extLst>
          </p:cNvSpPr>
          <p:nvPr>
            <p:ph sz="half" idx="1"/>
          </p:nvPr>
        </p:nvSpPr>
        <p:spPr>
          <a:xfrm>
            <a:off x="319405" y="1410335"/>
            <a:ext cx="4161790" cy="3021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EEAQ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rQgAAGg2AABaEQAAEAAAAA=="/>
              </a:ext>
            </a:extLst>
          </p:cNvSpPr>
          <p:nvPr>
            <p:ph sz="quarter" idx="2"/>
          </p:nvPr>
        </p:nvSpPr>
        <p:spPr>
          <a:xfrm>
            <a:off x="4681855" y="1410335"/>
            <a:ext cx="4162425" cy="141033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NHAAAlhIAAGg2AABEGwAAEAAAAA=="/>
              </a:ext>
            </a:extLst>
          </p:cNvSpPr>
          <p:nvPr>
            <p:ph sz="quarter" idx="3"/>
          </p:nvPr>
        </p:nvSpPr>
        <p:spPr>
          <a:xfrm>
            <a:off x="4681855" y="3021330"/>
            <a:ext cx="4162425" cy="14109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0"/>
                <a:ea typeface="SimSun" charset="0"/>
                <a:cs typeface="Times New Roman" pitchFamily="1" charset="0"/>
              </a:defRPr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>
            <a:extLst>
              <a:ext uri="smNativeData">
                <pr:smNativeData xmlns:pr="smNativeData" xmlns="" val="SMDATA_12_JnITXBMAAAAlAAAAZAAAAA0AAAAAkAAAAEgAAACQAAAASAAAAAAAAAABAAAAAAAAAAEAAABQAAAAAAAAAAAA4D8AAAAAAADgPwAAAAAAAOA/AAAAAAAA4D8AAAAAAADgPwAAAAAAAOA/AAAAAAAA4D8AAAAAAADgPwAAAAAAAOA/AAAAAAAA4D8CAAAAjAAAAAEAAAAAAAAA////CP///wg4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DAzAAAMAAAAEAAAAAAAAAAAAAAAAAAAAAAAAAAeAAAAaAAAAAAAAAAAAAAAAAAAAAAAAAAAAAAAECcAABAnAAAAAAAAAAAAAAAAAAAAAAAAAAAAAAAAAAAAAAAAAAAAABQAAAAAAAAAwMD/AAAAAABkAAAAMgAAAAAAAABkAAAAAAAAAH9/fwAKAAAAHwAAAFQAAAD///8B////AQAAAAAAAAAAAAAAAAAAAAAAAAAAAAAAAAAAAAAAAAAAAAAAAn9/fwC+AAkDzMzMAMDA/wB/f38AAAAAAAAAAAAAAAAAAAAAAAAAAAAhAAAAGAAAABQAAAAAAAAAPAIAAEA4AABvHAAAECAAAA=="/>
              </a:ext>
            </a:extLst>
          </p:cNvSpPr>
          <p:nvPr/>
        </p:nvSpPr>
        <p:spPr>
          <a:xfrm>
            <a:off x="0" y="363220"/>
            <a:ext cx="9144000" cy="4258945"/>
          </a:xfrm>
          <a:prstGeom prst="rect">
            <a:avLst/>
          </a:prstGeom>
          <a:solidFill>
            <a:schemeClr val="bg1">
              <a:alpha val="44000"/>
            </a:schemeClr>
          </a:solidFill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ctr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CN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pPr>
            <a:endParaRPr/>
          </a:p>
        </p:txBody>
      </p:sp>
      <p:sp>
        <p:nvSpPr>
          <p:cNvPr id="3" name="Rectangle 2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ML/AN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vAQAA4AIAAFE2AAClBQAAEAAAAA=="/>
              </a:ext>
            </a:extLst>
          </p:cNvSpPr>
          <p:nvPr>
            <p:ph type="title"/>
          </p:nvPr>
        </p:nvSpPr>
        <p:spPr>
          <a:xfrm>
            <a:off x="314325" y="467360"/>
            <a:ext cx="8515350" cy="45021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>
            <a:lvl1pPr marL="0" marR="0" indent="0" algn="l" defTabSz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1" i="0" u="none" strike="noStrike" kern="1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457200" marR="0" indent="0" algn="l" defTabSz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kern="1" spc="0" baseline="0">
                <a:solidFill>
                  <a:schemeClr val="accent2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914400" marR="0" indent="0" algn="l" defTabSz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kern="1" spc="0" baseline="0">
                <a:solidFill>
                  <a:schemeClr val="accent2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1371600" marR="0" indent="0" algn="l" defTabSz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kern="1" spc="0" baseline="0">
                <a:solidFill>
                  <a:schemeClr val="accent2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1828800" marR="0" indent="0" algn="l" defTabSz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kern="1" spc="0" baseline="0">
                <a:solidFill>
                  <a:schemeClr val="accent2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pPr marL="0" marR="0" indent="0" algn="l" defTabSz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kern="1" spc="0" baseline="0">
                <a:solidFill>
                  <a:schemeClr val="accent2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单击此处编辑母版标题样式</a:t>
            </a:r>
          </a:p>
        </p:txBody>
      </p:sp>
      <p:sp>
        <p:nvSpPr>
          <p:cNvPr id="4" name="Rectangle 3"/>
          <p:cNvSpPr>
            <a:spLocks noGrp="1" noChangeArrowheads="1"/>
            <a:extLst>
              <a:ext uri="smNativeData">
                <pr:smNativeData xmlns:pr="smNativeData" xmlns="" val="SMDATA_12_JnITXBMAAAAlAAAAZAAAAA0AAAAAAAAAAEgAAAAA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3AQAArQgAAGg2AABEGwAAEAAAAA=="/>
              </a:ext>
            </a:extLst>
          </p:cNvSpPr>
          <p:nvPr>
            <p:ph type="body" idx="1"/>
          </p:nvPr>
        </p:nvSpPr>
        <p:spPr>
          <a:xfrm>
            <a:off x="319405" y="1410335"/>
            <a:ext cx="8524875" cy="30219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>
            <a:lvl1pPr marL="190500" marR="0" indent="-1905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381000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561975" marR="0" indent="-179705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752475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962025" marR="0" indent="-20828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pPr marL="190500" marR="0" indent="-1905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单击此处编辑母版文本样式</a:t>
            </a:r>
          </a:p>
          <a:p>
            <a:pPr marL="381000" marR="0" lvl="1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800" b="0" i="0" u="none" strike="noStrike" kern="1" spc="0" baseline="0">
                <a:solidFill>
                  <a:schemeClr val="tx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第二级</a:t>
            </a:r>
          </a:p>
          <a:p>
            <a:pPr marL="561975" marR="0" lvl="2" indent="-179705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400" b="0" i="0" u="none" strike="noStrike" kern="1" spc="0" baseline="0">
                <a:solidFill>
                  <a:schemeClr val="tx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第三级</a:t>
            </a:r>
          </a:p>
          <a:p>
            <a:pPr marL="752475" marR="0" lvl="3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000" b="0" i="0" u="none" strike="noStrike" kern="1" spc="0" baseline="0">
                <a:solidFill>
                  <a:schemeClr val="tx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第四级</a:t>
            </a:r>
          </a:p>
          <a:p>
            <a:pPr marL="962025" marR="0" lvl="4" indent="-20828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第五级</a:t>
            </a:r>
          </a:p>
        </p:txBody>
      </p:sp>
      <p:grpSp>
        <p:nvGrpSpPr>
          <p:cNvPr id="5" name="组合 7"/>
          <p:cNvGrpSpPr>
            <a:extLst>
              <a:ext uri="smNativeData">
                <pr:smNativeData xmlns:pr="smNativeData" xmlns="" val="SMDATA_6_JnITXBMAAAAlAAAAAQAAAA8BAAAAkAAAAEgAAACQAAAASAAAAAAAAAAAAAAAAAAAABcAAAAUAAAAAAAAAAAAAAD/fwAA/38AAAAAAAAJAAAABAAAAAAAAAAMAAAAEAAAAAAAAAAAAAAAAAAAAAAAAAAfAAAAVAAAAAAAAAAAAAAAAAAAAAAAAAAAAAAAAAAAAAAAAAAAAAAAAAAAAAAAAAAAAAAAAAAAAAAAAAAAAAAAAAAAAAAAAAAAAAAAAAAAAAAAAAAAAAAAAAAAACEAAAAYAAAAFAAAAEouAADxHAAAnDYAACsfAAAQAAAA"/>
              </a:ext>
            </a:extLst>
          </p:cNvGrpSpPr>
          <p:nvPr/>
        </p:nvGrpSpPr>
        <p:grpSpPr>
          <a:xfrm>
            <a:off x="7524750" y="4704715"/>
            <a:ext cx="1352550" cy="361950"/>
            <a:chOff x="7524750" y="4704715"/>
            <a:chExt cx="1352550" cy="361950"/>
          </a:xfrm>
        </p:grpSpPr>
        <p:pic>
          <p:nvPicPr>
            <p:cNvPr id="7" name="Рисунок1" descr="D:\Winzz_Doc\My Pictures\Microsoft 剪辑管理器\logo-slogan.gif"/>
            <p:cNvPicPr>
              <a:picLocks noChangeAspect="1"/>
              <a:extLst>
                <a:ext uri="smNativeData">
                  <pr:smNativeData xmlns:pr="smNativeData" xmlns="" val="SMDATA_14_JnITXBMAAAAlAAAAEQAAAC0AAAAAkAAAAEgAAACQ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AcAAAA4AAAAAAAAAAAAAAAAAAAA////AAAAAAAAAAAAAAAAAAAAAAAAAAAAuhEAAMn///+nAAAAZAAAAAAAAAAjAAAABAAAAGQAAAAXAAAAFAAAAAAAAAAAAAAA/38AAP9/AAAAAAAACQAAAAQAAAAAAAAADAAAABAAAAAAAAAAAAAAAAAAAAAAAAAAHgAAAGgAAAAAAAAAAAAAAAAAAAAAAAAAAAAAABAnAAAQJwAAAAAAAAAAAAAAAAAAAAAAAAAAAAAAAAAAAAAAAAAAAAAUAAAAAAAAAMDA/wAAAAAAZAAAADIAAAAAAAAAAAAAAGQAAACDmK4ACgAAAB8AAABUAAAAHEx0Bf///wEAAAAAAAAAAAAAAAAAAAAAAAAAAAAAAAAAAAAAAAAAAAAAAAB/f38AvgAJA8zMzADAwP8Ag5iuAAAAAAAAAAAAAAAAAP///wAAAAAAIQAAABgAAAAUAAAASi4AAPEcAACcNgAAKB4AAAAAAAA="/>
                </a:ext>
              </a:extLst>
            </p:cNvPicPr>
            <p:nvPr/>
          </p:nvPicPr>
          <p:blipFill>
            <a:blip r:embed="rId14" cstate="print">
              <a:duotone>
                <a:prstClr val="black"/>
                <a:srgbClr val="8398AE">
                  <a:tint val="40000"/>
                  <a:satMod val="400000"/>
                </a:srgbClr>
              </a:duotone>
              <a:lum bright="-55000" contrast="40000"/>
            </a:blip>
            <a:srcRect b="45380"/>
            <a:stretch>
              <a:fillRect/>
            </a:stretch>
          </p:blipFill>
          <p:spPr>
            <a:xfrm>
              <a:off x="7524750" y="4704715"/>
              <a:ext cx="1352550" cy="19748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</p:pic>
        <p:pic>
          <p:nvPicPr>
            <p:cNvPr id="6" name="Picture 6" descr="D:\Winzz_Doc\My Pictures\Microsoft 剪辑管理器\logo-slogan.gif"/>
            <p:cNvPicPr>
              <a:picLocks noChangeAspect="1"/>
              <a:extLst>
                <a:ext uri="smNativeData">
                  <pr:smNativeData xmlns:pr="smNativeData" xmlns="" val="SMDATA_14_JnITXBMAAAAlAAAAEQAAAC0AAAAAkAAAAEgAAACQAAAASAAAAAAAAAAA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AcAAAA4AAAAAAAAAAAAAAAAAAAA////AAAAAAAAAAAAAAAAAAAAAAAAAAAAAAAAAM7///9kAAAAZAAAAAAAAAAjAAAABAAAAGQAAAAXAAAAFAAAAAAAAAAAAAAA/38AAP9/AAAAAAAACQAAAAQAAAAAAAAADAAAABAAAAAAAAAAAAAAAAAAAAAAAAAAHgAAAGgAAAAAAAAAAAAAAAAAAAAAAAAAAAAAABAnAAAQJwAAAAAAAAAAAAAAAAAAAAAAAAAAAAAAAAAAAAAAAAAAAAAUAAAAAAAAAMDA/wAAAAAAZAAAADIAAAAAAAAAZAAAAAAAAAB/f38ACgAAAB8AAABUAAAAHEx0Bf///wEAAAAAAAAAAAAAAAAAAAAAAAAAAAAAAAAAAAAAAAAAAAAAAAJ/f38AvgAJA8zMzADAwP8Af39/AAAAAAAAAAAAAAAAAP///wAAAAAAIQAAABgAAAAUAAAASi4AADgeAACcNgAAKx8AAAAAAAA="/>
                </a:ext>
              </a:extLst>
            </p:cNvPicPr>
            <p:nvPr/>
          </p:nvPicPr>
          <p:blipFill>
            <a:blip r:embed="rId15" cstate="print">
              <a:lum bright="-50000"/>
            </a:blip>
            <a:stretch>
              <a:fillRect/>
            </a:stretch>
          </p:blipFill>
          <p:spPr>
            <a:xfrm>
              <a:off x="7524750" y="4912360"/>
              <a:ext cx="1352550" cy="15430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wipe dir="r"/>
    <p:extLst>
      <p:ext uri="smNativeData">
        <pr:smNativeData xmlns:pr="smNativeData" xmlns="" val="JnITXAAAAAAUBQAAAAAAAAoAAAACAAAAAAAAAAAAAAAAAAAAAQAAAAAAAAAAAAAAAAAAAAAAAAAAAAAA"/>
      </p:ext>
    </p:extLst>
  </p:transition>
  <p:hf hdr="0" ftr="0" dt="0"/>
  <p:txStyles>
    <p:titleStyle>
      <a:lvl1pPr marL="0" marR="0" indent="0" algn="l" defTabSz="457200">
        <a:lnSpc>
          <a:spcPct val="95000"/>
        </a:lnSpc>
        <a:spcBef>
          <a:spcPts val="0"/>
        </a:spcBef>
        <a:spcAft>
          <a:spcPts val="0"/>
        </a:spcAft>
        <a:buNone/>
        <a:tabLst/>
        <a:defRPr lang="en-US" sz="2800" b="1" i="0" u="none" strike="noStrike" kern="1" spc="0" baseline="0">
          <a:solidFill>
            <a:schemeClr val="bg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457200" marR="0" indent="0" algn="l" defTabSz="457200">
        <a:lnSpc>
          <a:spcPct val="95000"/>
        </a:lnSpc>
        <a:spcBef>
          <a:spcPts val="0"/>
        </a:spcBef>
        <a:spcAft>
          <a:spcPts val="0"/>
        </a:spcAft>
        <a:buNone/>
        <a:tabLst/>
        <a:defRPr lang="en-US" sz="2400" b="1" i="0" u="none" strike="noStrike" kern="1" spc="0" baseline="0">
          <a:solidFill>
            <a:schemeClr val="accent2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914400" marR="0" indent="0" algn="l" defTabSz="457200">
        <a:lnSpc>
          <a:spcPct val="95000"/>
        </a:lnSpc>
        <a:spcBef>
          <a:spcPts val="0"/>
        </a:spcBef>
        <a:spcAft>
          <a:spcPts val="0"/>
        </a:spcAft>
        <a:buNone/>
        <a:tabLst/>
        <a:defRPr lang="en-US" sz="2400" b="1" i="0" u="none" strike="noStrike" kern="1" spc="0" baseline="0">
          <a:solidFill>
            <a:schemeClr val="accent2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1371600" marR="0" indent="0" algn="l" defTabSz="457200">
        <a:lnSpc>
          <a:spcPct val="95000"/>
        </a:lnSpc>
        <a:spcBef>
          <a:spcPts val="0"/>
        </a:spcBef>
        <a:spcAft>
          <a:spcPts val="0"/>
        </a:spcAft>
        <a:buNone/>
        <a:tabLst/>
        <a:defRPr lang="en-US" sz="2400" b="1" i="0" u="none" strike="noStrike" kern="1" spc="0" baseline="0">
          <a:solidFill>
            <a:schemeClr val="accent2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1828800" marR="0" indent="0" algn="l" defTabSz="457200">
        <a:lnSpc>
          <a:spcPct val="95000"/>
        </a:lnSpc>
        <a:spcBef>
          <a:spcPts val="0"/>
        </a:spcBef>
        <a:spcAft>
          <a:spcPts val="0"/>
        </a:spcAft>
        <a:buNone/>
        <a:tabLst/>
        <a:defRPr lang="en-US" sz="2400" b="1" i="0" u="none" strike="noStrike" kern="1" spc="0" baseline="0">
          <a:solidFill>
            <a:schemeClr val="accent2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</p:titleStyle>
    <p:bodyStyle>
      <a:lvl1pPr marL="190500" marR="0" indent="-190500" algn="l" defTabSz="45720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Wingdings" pitchFamily="5" charset="2"/>
        <a:buChar char="§"/>
        <a:tabLst/>
        <a:defRPr lang="en-US" sz="20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381000" marR="0" indent="-189230" algn="l" defTabSz="45720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Tx/>
        <a:buFontTx/>
        <a:buChar char="-"/>
        <a:tabLst/>
        <a:defRPr lang="en-US" sz="28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561975" marR="0" indent="-179705" algn="l" defTabSz="45720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Tx/>
        <a:buFontTx/>
        <a:buChar char="-"/>
        <a:tabLst/>
        <a:defRPr lang="en-US" sz="24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752475" marR="0" indent="-189230" algn="l" defTabSz="45720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Tx/>
        <a:buFontTx/>
        <a:buChar char="-"/>
        <a:tabLst/>
        <a:defRPr lang="en-US" sz="20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962025" marR="0" indent="-208280" algn="l" defTabSz="45720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Wingdings" pitchFamily="5" charset="2"/>
        <a:buChar char="§"/>
        <a:tabLst/>
        <a:defRPr lang="en-US" sz="2000" b="0" i="0" u="none" strike="noStrike" kern="1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ali-alliance.org/daliplus/" TargetMode="Externa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jpe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9.png"/><Relationship Id="rId10" Type="http://schemas.openxmlformats.org/officeDocument/2006/relationships/image" Target="../media/image73.jpeg"/><Relationship Id="rId4" Type="http://schemas.openxmlformats.org/officeDocument/2006/relationships/image" Target="../media/image68.jpeg"/><Relationship Id="rId9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42.png"/><Relationship Id="rId7" Type="http://schemas.openxmlformats.org/officeDocument/2006/relationships/image" Target="../media/image79.jpe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openxmlformats.org/officeDocument/2006/relationships/image" Target="../media/image21.png"/><Relationship Id="rId4" Type="http://schemas.openxmlformats.org/officeDocument/2006/relationships/image" Target="../media/image76.jpe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5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14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:\Profiles\ivanov\Desktop\lcfon-color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145" y="0"/>
            <a:ext cx="9467850" cy="531495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24852" y="439102"/>
            <a:ext cx="5803075" cy="4436745"/>
          </a:xfrm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ru-RU" sz="3200" b="0" dirty="0">
                <a:latin typeface="Times New Roman" pitchFamily="18" charset="0"/>
                <a:ea typeface="Calibri" pitchFamily="2" charset="-52"/>
                <a:cs typeface="Times New Roman" pitchFamily="18" charset="0"/>
              </a:rPr>
              <a:t>Структурные схемы и особенности схемотехники современных цифровых устройств для АСУО (улицы, теплицы, </a:t>
            </a:r>
            <a:r>
              <a:rPr lang="ru-RU" sz="3200" b="0" dirty="0" err="1">
                <a:latin typeface="Times New Roman" pitchFamily="18" charset="0"/>
                <a:ea typeface="Calibri" pitchFamily="2" charset="-52"/>
                <a:cs typeface="Times New Roman" pitchFamily="18" charset="0"/>
              </a:rPr>
              <a:t>промобъекты</a:t>
            </a:r>
            <a:r>
              <a:rPr lang="ru-RU" sz="3200" b="0" dirty="0">
                <a:latin typeface="Times New Roman" pitchFamily="18" charset="0"/>
                <a:ea typeface="Calibri" pitchFamily="2" charset="-52"/>
                <a:cs typeface="Times New Roman" pitchFamily="18" charset="0"/>
              </a:rPr>
              <a:t> и АХО): БП, декодеры с DALI или DMX/RDM, а также устройства LPWAN для </a:t>
            </a:r>
            <a:r>
              <a:rPr lang="ru-RU" sz="3200" b="0" dirty="0" err="1">
                <a:latin typeface="Times New Roman" pitchFamily="18" charset="0"/>
                <a:ea typeface="Calibri" pitchFamily="2" charset="-52"/>
                <a:cs typeface="Times New Roman" pitchFamily="18" charset="0"/>
              </a:rPr>
              <a:t>Nema</a:t>
            </a:r>
            <a:r>
              <a:rPr lang="ru-RU" sz="3200" b="0" dirty="0">
                <a:latin typeface="Times New Roman" pitchFamily="18" charset="0"/>
                <a:ea typeface="Calibri" pitchFamily="2" charset="-52"/>
                <a:cs typeface="Times New Roman" pitchFamily="18" charset="0"/>
              </a:rPr>
              <a:t> и ZHAGA18</a:t>
            </a:r>
            <a:endParaRPr lang="ru-RU" sz="3200" b="0" dirty="0">
              <a:latin typeface="Times New Roman" pitchFamily="18" charset="0"/>
              <a:ea typeface="Blogger Sans Medium" pitchFamily="50" charset="0"/>
              <a:cs typeface="Times New Roman" pitchFamily="18" charset="0"/>
            </a:endParaRPr>
          </a:p>
        </p:txBody>
      </p:sp>
      <p:pic>
        <p:nvPicPr>
          <p:cNvPr id="1026" name="Picture 2" descr="F:\Бизнес атрибуты\Презентации\Лед-Компонентс\2022\исходники\lclogo-color-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8871" y="612139"/>
            <a:ext cx="3859958" cy="2727643"/>
          </a:xfrm>
          <a:prstGeom prst="rect">
            <a:avLst/>
          </a:prstGeom>
          <a:noFill/>
        </p:spPr>
      </p:pic>
      <p:sp>
        <p:nvSpPr>
          <p:cNvPr id="10" name="Subtitle 2"/>
          <p:cNvSpPr txBox="1">
            <a:spLocks noChangeArrowheads="1"/>
            <a:extLst>
              <a:ext uri="smNativeData">
                <pr:smNativeData xmlns="" xmlns:pr="smNativeData" val="SMDATA_12_JnITXBMAAAAlAAAAZAAAAA0AAAAAkAAAAEgAAACQAAAASA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BkA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AAAAAAfxoAAHQlAACsHgAAEAAAAA=="/>
              </a:ext>
            </a:extLst>
          </p:cNvSpPr>
          <p:nvPr/>
        </p:nvSpPr>
        <p:spPr>
          <a:xfrm>
            <a:off x="6260123" y="4432886"/>
            <a:ext cx="3190582" cy="68406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kern="1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381000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561975" marR="0" indent="-179705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752475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962025" marR="0" indent="-20828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None/>
              <a:tabLst/>
              <a:defRPr lang="en-US" sz="2000" b="1" i="0" u="none" strike="noStrike" kern="1" spc="0" baseline="0">
                <a:solidFill>
                  <a:schemeClr val="bg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rPr kumimoji="0" lang="ru-RU" b="0" i="0" u="none" strike="noStrike" kern="1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Санкт-Петербург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None/>
              <a:tabLst/>
              <a:defRPr lang="en-US" sz="2000" b="1" i="0" u="none" strike="noStrike" kern="1" spc="0" baseline="0">
                <a:solidFill>
                  <a:schemeClr val="bg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rPr kumimoji="0" lang="ru-RU" b="0" i="0" u="none" strike="noStrike" kern="1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2023</a:t>
            </a:r>
            <a:endParaRPr kumimoji="0" lang="en-US" b="1" i="0" u="none" strike="noStrike" kern="1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11" name="Subtitle 2"/>
          <p:cNvSpPr txBox="1">
            <a:spLocks noChangeArrowheads="1"/>
            <a:extLst>
              <a:ext uri="smNativeData">
                <pr:smNativeData xmlns="" xmlns:pr="smNativeData" val="SMDATA_12_JnITXBMAAAAlAAAAZAAAAA0AAAAAkAAAAEgAAACQAAAASAAAAAAAAAABAAAAAAAAAAEAAABQAAAAAAAAAAAA4D8AAAAAAADgPwAAAAAAAOA/AAAAAAAA4D8AAAAAAADgPwAAAAAAAOA/AAAAAAAA4D8AAAAAAADgPwAAAAAAAOA/AAAAAAAA4D8CAAAAjAAAAAAAAAAAAAAAHEx0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+AAkKAAAAACgAAAAoAAAAZAAAAGQAAAAAAAAAzMzMAAAAAABQAAAAUAAAAGQAAABkAAAAAAAAABcAAAAUAAAAAAAAAAAAAAD/fwAA/38AAAAAAAAJAAAABAAAAABkAAAMAAAAEAAAAAAAAAAAAAAAAAAAAAAAAAAeAAAAaAAAAAAAAAAAAAAAAAAAAAAAAAAAAAAAECcAABAnAAAAAAAAAAAAAAAAAAAAAAAAAAAAAAAAAAAAAAAAAAAAABQAAAAAAAAAwMD/AAAAAABkAAAAMgAAAAAAAABkAAAAAAAAAH9/fwAKAAAAHwAAAFQAAAAcTHQF////AQAAAAAAAAAAAAAAAAAAAAAAAAAAAAAAAAAAAAAAAAAAAAAAAn9/fwC+AAkDzMzMAMDA/wB/f38AAAAAAAAAAAAAAAAAAAAAAAAAAAAhAAAAGAAAABQAAAAAAAAAfxoAAHQlAACsHgAAEAAAAA=="/>
              </a:ext>
            </a:extLst>
          </p:cNvSpPr>
          <p:nvPr/>
        </p:nvSpPr>
        <p:spPr>
          <a:xfrm>
            <a:off x="6496051" y="2897945"/>
            <a:ext cx="2838450" cy="1203203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kern="1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1pPr>
            <a:lvl2pPr marL="381000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2pPr>
            <a:lvl3pPr marL="561975" marR="0" indent="-179705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3pPr>
            <a:lvl4pPr marL="752475" marR="0" indent="-18923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4pPr>
            <a:lvl5pPr marL="962025" marR="0" indent="-20828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5" charset="2"/>
              <a:buChar char="§"/>
              <a:tabLst/>
              <a:defRPr lang="en-US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lvl5pPr>
          </a:lstStyle>
          <a:p>
            <a:pPr lvl="0" algn="ctr">
              <a:buClr>
                <a:schemeClr val="accent1"/>
              </a:buClr>
              <a:defRPr lang="en-US" sz="2000" b="1" i="0" u="none" strike="noStrike" kern="1" spc="0" baseline="0">
                <a:solidFill>
                  <a:schemeClr val="bg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rPr lang="ru-RU" b="0" dirty="0">
                <a:solidFill>
                  <a:schemeClr val="tx1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Сапрыкин Андрей</a:t>
            </a:r>
          </a:p>
          <a:p>
            <a:pPr lvl="0" algn="ctr">
              <a:buClr>
                <a:schemeClr val="accent1"/>
              </a:buClr>
              <a:defRPr lang="en-US" sz="2000" b="1" i="0" u="none" strike="noStrike" kern="1" spc="0" baseline="0">
                <a:solidFill>
                  <a:schemeClr val="bg1"/>
                </a:solidFill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saprykin@led-components.com</a:t>
            </a:r>
            <a:endParaRPr kumimoji="0" lang="en-US" b="0" i="0" u="none" strike="noStrike" kern="1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  <p:extLst>
      <p:ext uri="smNativeData">
        <pr:smNativeData xmlns:pr="smNativeData" xmlns="" val="JnITXAAAAAAIBwAAAAAAAAoAAAACAAAAAAAAAAAAAAAAAAAAAQAAAAAAAAAAAAAAAAAAAAAAAAAAAAAA"/>
      </p:ext>
    </p:extLst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he-voice.ru/wp-content/uploads/f/4/c/f4c9136f7c44497b4bb8f6e76c41e260.png">
            <a:extLst>
              <a:ext uri="{FF2B5EF4-FFF2-40B4-BE49-F238E27FC236}">
                <a16:creationId xmlns:a16="http://schemas.microsoft.com/office/drawing/2014/main" id="{1EB484D0-B71C-4009-A12E-AD15CF3B0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11" y="0"/>
            <a:ext cx="7693737" cy="544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схема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АСУТП</a:t>
            </a: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22325514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АСУТП</a:t>
            </a: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6148" name="Picture 4" descr="https://dismeg.ru/wp-content/uploads/c/c/0/cc0570e6c30fe4252d296249b4551b9c.jpeg">
            <a:extLst>
              <a:ext uri="{FF2B5EF4-FFF2-40B4-BE49-F238E27FC236}">
                <a16:creationId xmlns:a16="http://schemas.microsoft.com/office/drawing/2014/main" id="{C816BF97-FF9B-4015-870D-D389D3F8D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439" y="866378"/>
            <a:ext cx="4781317" cy="34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tore.promprog.ru/upload/iblock/436/436c1304ea40a57493fd93bd2bf81fb6.jpg">
            <a:extLst>
              <a:ext uri="{FF2B5EF4-FFF2-40B4-BE49-F238E27FC236}">
                <a16:creationId xmlns:a16="http://schemas.microsoft.com/office/drawing/2014/main" id="{D24B3572-34B3-4E7E-B7AA-53F716A4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333727"/>
            <a:ext cx="3778801" cy="26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36317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FFDCC7-A8F3-423B-9D4C-20B0FB505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255" y="2205910"/>
            <a:ext cx="1452562" cy="7316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здания, чтобы всё стало Умным</a:t>
            </a: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062" name="Picture 14" descr="https://cgbmyski.ru/wp-content/uploads/1/2/d/12d44f8eb3db41acba1b893a7592d3d2.jpeg">
            <a:extLst>
              <a:ext uri="{FF2B5EF4-FFF2-40B4-BE49-F238E27FC236}">
                <a16:creationId xmlns:a16="http://schemas.microsoft.com/office/drawing/2014/main" id="{399B397D-0076-406B-8C85-BF4819285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4" y="1799166"/>
            <a:ext cx="2316797" cy="154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adsstatic.adsfactory.ru/tmp_media/tmp_1497/media_1497m1593230102.jpeg">
            <a:extLst>
              <a:ext uri="{FF2B5EF4-FFF2-40B4-BE49-F238E27FC236}">
                <a16:creationId xmlns:a16="http://schemas.microsoft.com/office/drawing/2014/main" id="{22A8EC43-4D73-4C3A-8A05-8BA02CEB8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838" y="767080"/>
            <a:ext cx="4767892" cy="36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9748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https://magazine.odroid.com/wp-content/uploads/CAN-Bus-Featured-image-1.jpg">
            <a:extLst>
              <a:ext uri="{FF2B5EF4-FFF2-40B4-BE49-F238E27FC236}">
                <a16:creationId xmlns:a16="http://schemas.microsoft.com/office/drawing/2014/main" id="{28170B97-CDC0-4B65-8F48-C46E936AB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06" y="2258996"/>
            <a:ext cx="2142018" cy="14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lightingequipmentsales.com/wp-content/uploads/2018/05/DALI-Logo.png">
            <a:extLst>
              <a:ext uri="{FF2B5EF4-FFF2-40B4-BE49-F238E27FC236}">
                <a16:creationId xmlns:a16="http://schemas.microsoft.com/office/drawing/2014/main" id="{5AC24CBA-1FF1-4FAD-9FA8-204EED46A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1" y="1544220"/>
            <a:ext cx="2339332" cy="131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Протоколы, интерфейсы и деньги</a:t>
            </a: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242" name="Picture 2" descr="https://klike.net/uploads/posts/2020-08/1596524480_1.jpg">
            <a:extLst>
              <a:ext uri="{FF2B5EF4-FFF2-40B4-BE49-F238E27FC236}">
                <a16:creationId xmlns:a16="http://schemas.microsoft.com/office/drawing/2014/main" id="{91B6C086-8E4D-486A-8BDC-CFDF390B1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63" y="972994"/>
            <a:ext cx="4059873" cy="356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DM Protocol">
            <a:extLst>
              <a:ext uri="{FF2B5EF4-FFF2-40B4-BE49-F238E27FC236}">
                <a16:creationId xmlns:a16="http://schemas.microsoft.com/office/drawing/2014/main" id="{808E88AE-2236-4315-BF03-3B6F18536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7" y="2860094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Все, что вы боялись спросить о преобразовании протокола Modbus">
            <a:extLst>
              <a:ext uri="{FF2B5EF4-FFF2-40B4-BE49-F238E27FC236}">
                <a16:creationId xmlns:a16="http://schemas.microsoft.com/office/drawing/2014/main" id="{A27FE841-B657-4ACD-B85A-8E3B4FA9A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37" y="598237"/>
            <a:ext cx="2743200" cy="87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s://blog.igus.de/wp-content/uploads/importedmedia/logo_ProfiBus.ai">
            <a:extLst>
              <a:ext uri="{FF2B5EF4-FFF2-40B4-BE49-F238E27FC236}">
                <a16:creationId xmlns:a16="http://schemas.microsoft.com/office/drawing/2014/main" id="{CCF5A168-975B-4D5A-A948-98DB4898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06" y="1388030"/>
            <a:ext cx="2546619" cy="107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D79349-E22B-49C0-9E22-C5929ED0A9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7920" y="3580734"/>
            <a:ext cx="2886431" cy="641856"/>
          </a:xfrm>
          <a:prstGeom prst="rect">
            <a:avLst/>
          </a:prstGeom>
        </p:spPr>
      </p:pic>
      <p:pic>
        <p:nvPicPr>
          <p:cNvPr id="10256" name="Picture 16" descr="https://techstep.co.nz/wp-content/uploads/2021/09/lonworks-logo.png">
            <a:extLst>
              <a:ext uri="{FF2B5EF4-FFF2-40B4-BE49-F238E27FC236}">
                <a16:creationId xmlns:a16="http://schemas.microsoft.com/office/drawing/2014/main" id="{259245AA-F2D9-453D-AAA3-F603C7730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08" y="4053543"/>
            <a:ext cx="2697160" cy="94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910845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s://www.eurogroup.com/image.php?objectType=content&amp;imgname=5ccf874526addf9c33ef15b5fc35b8cd.jpg">
            <a:extLst>
              <a:ext uri="{FF2B5EF4-FFF2-40B4-BE49-F238E27FC236}">
                <a16:creationId xmlns:a16="http://schemas.microsoft.com/office/drawing/2014/main" id="{91F6EB94-9833-4FDC-8219-41BD413F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51" y="457301"/>
            <a:ext cx="1590897" cy="10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lightingequipmentsales.com/wp-content/uploads/2018/05/DALI-Logo.png">
            <a:extLst>
              <a:ext uri="{FF2B5EF4-FFF2-40B4-BE49-F238E27FC236}">
                <a16:creationId xmlns:a16="http://schemas.microsoft.com/office/drawing/2014/main" id="{5AC24CBA-1FF1-4FAD-9FA8-204EED46A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030"/>
            <a:ext cx="1584251" cy="89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Шлюзы и распределённые системы</a:t>
            </a: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246" name="Picture 6" descr="RDM Protocol">
            <a:extLst>
              <a:ext uri="{FF2B5EF4-FFF2-40B4-BE49-F238E27FC236}">
                <a16:creationId xmlns:a16="http://schemas.microsoft.com/office/drawing/2014/main" id="{808E88AE-2236-4315-BF03-3B6F18536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70" y="866579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ewtr.panasonic.com/panel/upload/WRKT22045NC.png">
            <a:extLst>
              <a:ext uri="{FF2B5EF4-FFF2-40B4-BE49-F238E27FC236}">
                <a16:creationId xmlns:a16="http://schemas.microsoft.com/office/drawing/2014/main" id="{45514B9A-9DDB-4E2B-86FA-7333063EB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3171"/>
            <a:ext cx="3710329" cy="37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lighting.pl/images/OSRAM_SYMPL_SYMPHOLIGHT_nowy_system_sterowania_oswietleniem_800x533_1.jpg">
            <a:extLst>
              <a:ext uri="{FF2B5EF4-FFF2-40B4-BE49-F238E27FC236}">
                <a16:creationId xmlns:a16="http://schemas.microsoft.com/office/drawing/2014/main" id="{CBE53810-A44C-4C55-8DBD-CDF02DD81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329" y="1818167"/>
            <a:ext cx="4941082" cy="32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851938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если 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Светодизайнер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творческая личность, а не инженер, то что мне делать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D69DC4-F554-4C5A-BF3C-FA3A2A4FA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1421"/>
            <a:ext cx="3842954" cy="305951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71106B-CE04-47F6-87F3-45C8E93FF547}"/>
              </a:ext>
            </a:extLst>
          </p:cNvPr>
          <p:cNvSpPr/>
          <p:nvPr/>
        </p:nvSpPr>
        <p:spPr>
          <a:xfrm>
            <a:off x="3928014" y="2021645"/>
            <a:ext cx="521598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Простота и 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нтуитивно понятное ПО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сеть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дальности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выкл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драйверы, двигатели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производителей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Санкции на товары из Финляндии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Неприлично дорого по отношению к китайской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как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Android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4" descr="https://cdn6.aptoide.com/imgs/d/b/c/dbc125bc470979d636bea2677f368824_fgraphic.png">
            <a:extLst>
              <a:ext uri="{FF2B5EF4-FFF2-40B4-BE49-F238E27FC236}">
                <a16:creationId xmlns:a16="http://schemas.microsoft.com/office/drawing/2014/main" id="{C8DBB360-63F6-484F-9BB1-1CE42BA4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6" y="991934"/>
            <a:ext cx="3842954" cy="86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E7C88F-120F-4245-BBC0-2C5CED359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07" y="991934"/>
            <a:ext cx="1836746" cy="92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53267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DALI+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простых внедрений в большие проекты</a:t>
            </a: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738640-614B-4293-A4B9-431BC3246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916" y="571364"/>
            <a:ext cx="7116168" cy="1362265"/>
          </a:xfrm>
          <a:prstGeom prst="rect">
            <a:avLst/>
          </a:prstGeom>
        </p:spPr>
      </p:pic>
      <p:pic>
        <p:nvPicPr>
          <p:cNvPr id="14340" name="Picture 4" descr="https://www.dali-alliance.org/data/images/6/8/7/daliover-wireless_bridges_800.jpg">
            <a:extLst>
              <a:ext uri="{FF2B5EF4-FFF2-40B4-BE49-F238E27FC236}">
                <a16:creationId xmlns:a16="http://schemas.microsoft.com/office/drawing/2014/main" id="{935528E3-3B87-4F96-9CD8-55355CDCE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43369"/>
            <a:ext cx="76200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BFF199-BAE6-4F20-8D93-2047FD92215B}"/>
              </a:ext>
            </a:extLst>
          </p:cNvPr>
          <p:cNvSpPr/>
          <p:nvPr/>
        </p:nvSpPr>
        <p:spPr>
          <a:xfrm>
            <a:off x="2173453" y="4595985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/>
              </a:rPr>
              <a:t>https://www.dali-alliance.org/daliplus/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510896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32363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Профессиональное управление освещением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7441051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управление освещением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9458" name="Picture 2" descr="https://madanastore.ru/img/p/l/2158/img-20200618-220200-645.jpg">
            <a:extLst>
              <a:ext uri="{FF2B5EF4-FFF2-40B4-BE49-F238E27FC236}">
                <a16:creationId xmlns:a16="http://schemas.microsoft.com/office/drawing/2014/main" id="{718BE6F1-6FEF-4B39-9A10-03878D736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" y="1075697"/>
            <a:ext cx="2494712" cy="379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E1381D-EFCF-4A03-8BB9-5ADDA7119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103" y="1075697"/>
            <a:ext cx="2494712" cy="3793165"/>
          </a:xfrm>
          <a:prstGeom prst="rect">
            <a:avLst/>
          </a:prstGeom>
        </p:spPr>
      </p:pic>
      <p:pic>
        <p:nvPicPr>
          <p:cNvPr id="19460" name="Picture 4" descr="https://kimas.ru/storage/files/78/78bc90f4f93eecf675c2930eae7d7dad_994.jpg">
            <a:extLst>
              <a:ext uri="{FF2B5EF4-FFF2-40B4-BE49-F238E27FC236}">
                <a16:creationId xmlns:a16="http://schemas.microsoft.com/office/drawing/2014/main" id="{DCD46202-3876-4738-8502-6B7415A9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16" y="1075697"/>
            <a:ext cx="3981794" cy="379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770820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https://smartcity-award.com/upload/files/%D0%9B%D0%BE%D0%B3%D0%BE%D1%82%D0%B8%D0%BF%D1%8B/%D0%9D%D0%BE%D0%BC%D0%B8%D0%BD%D0%B0%D0%BD%D1%82%D0%BE%D0%B2/%D0%BB%D0%BE%D0%B3%D0%BE%20ambiot.png">
            <a:extLst>
              <a:ext uri="{FF2B5EF4-FFF2-40B4-BE49-F238E27FC236}">
                <a16:creationId xmlns:a16="http://schemas.microsoft.com/office/drawing/2014/main" id="{F38021BB-CDDF-4DBB-BAB4-A84F99DA3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19" y="334901"/>
            <a:ext cx="4572000" cy="166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управление освещением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0DEF4E-7B03-43FC-AD88-E436D9C52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3430"/>
            <a:ext cx="4266299" cy="1701588"/>
          </a:xfrm>
          <a:prstGeom prst="rect">
            <a:avLst/>
          </a:prstGeom>
        </p:spPr>
      </p:pic>
      <p:pic>
        <p:nvPicPr>
          <p:cNvPr id="22532" name="Picture 4" descr="https://lindex.pro/images/home/svetotekhnika_snimok_ekrana.png">
            <a:extLst>
              <a:ext uri="{FF2B5EF4-FFF2-40B4-BE49-F238E27FC236}">
                <a16:creationId xmlns:a16="http://schemas.microsoft.com/office/drawing/2014/main" id="{A42A3B1B-741C-4887-8890-96226D02D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4" y="2268032"/>
            <a:ext cx="4136064" cy="12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95AE1E-AEA2-4820-8448-3A0DF165E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119" y="1988873"/>
            <a:ext cx="4571999" cy="1735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BCA9F5-AD83-4F69-A830-D913F60EE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2352" y="3996723"/>
            <a:ext cx="2667331" cy="865969"/>
          </a:xfrm>
          <a:prstGeom prst="rect">
            <a:avLst/>
          </a:prstGeom>
        </p:spPr>
      </p:pic>
      <p:pic>
        <p:nvPicPr>
          <p:cNvPr id="22538" name="Picture 10" descr="https://ecvityaz.ru/upload/iblock/d4d/k4f3dn1r71t6pfdid4wzutdc4g80aud7.jpg">
            <a:extLst>
              <a:ext uri="{FF2B5EF4-FFF2-40B4-BE49-F238E27FC236}">
                <a16:creationId xmlns:a16="http://schemas.microsoft.com/office/drawing/2014/main" id="{3A51E661-C450-4222-8572-487AB547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49" y="3878477"/>
            <a:ext cx="2519916" cy="11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91402B3-77F0-4CF3-85B1-84DF494DC55F}"/>
              </a:ext>
            </a:extLst>
          </p:cNvPr>
          <p:cNvCxnSpPr/>
          <p:nvPr/>
        </p:nvCxnSpPr>
        <p:spPr>
          <a:xfrm flipV="1">
            <a:off x="1041991" y="4008766"/>
            <a:ext cx="7123814" cy="6975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B4CDBCD-9D4A-449A-9631-C86E541114F4}"/>
              </a:ext>
            </a:extLst>
          </p:cNvPr>
          <p:cNvCxnSpPr>
            <a:cxnSpLocks/>
          </p:cNvCxnSpPr>
          <p:nvPr/>
        </p:nvCxnSpPr>
        <p:spPr>
          <a:xfrm>
            <a:off x="1010093" y="3878477"/>
            <a:ext cx="7123814" cy="9081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2544" name="Picture 16" descr="JUNG UNBUILDING WALLS">
            <a:extLst>
              <a:ext uri="{FF2B5EF4-FFF2-40B4-BE49-F238E27FC236}">
                <a16:creationId xmlns:a16="http://schemas.microsoft.com/office/drawing/2014/main" id="{15B85FE7-3B76-4949-9DD1-5A1FFD660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5" y="3829954"/>
            <a:ext cx="3178719" cy="12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84227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„Работать надо не 12 часов </a:t>
            </a:r>
          </a:p>
          <a:p>
            <a:pPr algn="ctr"/>
            <a:r>
              <a:rPr lang="ru-RU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сутки,</a:t>
            </a:r>
            <a:r>
              <a:rPr lang="ru-RU" sz="6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головой</a:t>
            </a:r>
            <a:r>
              <a:rPr lang="ru-RU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algn="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Стив Джобс (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промдизайнер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Саша Грей (тоже молодец)</a:t>
            </a:r>
          </a:p>
        </p:txBody>
      </p:sp>
      <p:sp>
        <p:nvSpPr>
          <p:cNvPr id="3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38174959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Общий принцип работы всех крупных АСУО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3" name="Picture 2" descr="https://www.souz-pribor.ru/upload/iblock/051/PLK160-_M02_.jpg">
            <a:extLst>
              <a:ext uri="{FF2B5EF4-FFF2-40B4-BE49-F238E27FC236}">
                <a16:creationId xmlns:a16="http://schemas.microsoft.com/office/drawing/2014/main" id="{4BCCA15D-13EA-483B-B98B-51233FEF7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798" y="483860"/>
            <a:ext cx="1848424" cy="109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static.tildacdn.com/tild3166-3938-4638-a232-373437313334/image.jpg">
            <a:extLst>
              <a:ext uri="{FF2B5EF4-FFF2-40B4-BE49-F238E27FC236}">
                <a16:creationId xmlns:a16="http://schemas.microsoft.com/office/drawing/2014/main" id="{B7F98D59-C594-4D06-AFA7-BF84C004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9" y="502469"/>
            <a:ext cx="1848424" cy="123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036CCC-C7AD-4E9D-98C7-17D9EBF1B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221" y="462333"/>
            <a:ext cx="953658" cy="127292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77F4A6F-C480-4C30-A717-BB521CA1EDE1}"/>
              </a:ext>
            </a:extLst>
          </p:cNvPr>
          <p:cNvSpPr/>
          <p:nvPr/>
        </p:nvSpPr>
        <p:spPr>
          <a:xfrm>
            <a:off x="3482303" y="1510218"/>
            <a:ext cx="2600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контроллер (ы)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B2CFC59-DFB1-46D7-A1E6-5156C76FDD19}"/>
              </a:ext>
            </a:extLst>
          </p:cNvPr>
          <p:cNvSpPr/>
          <p:nvPr/>
        </p:nvSpPr>
        <p:spPr>
          <a:xfrm>
            <a:off x="464709" y="1723126"/>
            <a:ext cx="2270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Диспетчер/Заказчик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1989BE2-4229-413A-AFC6-1F08DE275084}"/>
              </a:ext>
            </a:extLst>
          </p:cNvPr>
          <p:cNvSpPr/>
          <p:nvPr/>
        </p:nvSpPr>
        <p:spPr>
          <a:xfrm>
            <a:off x="6585375" y="1661424"/>
            <a:ext cx="2270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Хранилище данных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10D77F-AB5B-4573-8A91-ED1C69378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865" y="770864"/>
            <a:ext cx="886746" cy="5232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CD5685D-2E91-4FCA-9348-FB4E7E1E7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727" y="770864"/>
            <a:ext cx="886746" cy="5232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6B75C2-DA7E-4264-B311-459B928C5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542524" y="1937268"/>
            <a:ext cx="430962" cy="37201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15BA2BA-258D-454F-A39A-47AF2436AE1C}"/>
              </a:ext>
            </a:extLst>
          </p:cNvPr>
          <p:cNvSpPr/>
          <p:nvPr/>
        </p:nvSpPr>
        <p:spPr>
          <a:xfrm>
            <a:off x="0" y="2219119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(PLC, 0-10V, Ethernet, DALI, DMX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Радио (4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G, NB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IoT,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ZigBee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тп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7C8CA4-FDCA-4190-82C7-3D401945A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565" y="3472986"/>
            <a:ext cx="1936250" cy="152828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80FAB70-BF1A-4845-992B-75ED6378E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567120" y="3234420"/>
            <a:ext cx="430962" cy="372010"/>
          </a:xfrm>
          <a:prstGeom prst="rect">
            <a:avLst/>
          </a:prstGeom>
        </p:spPr>
      </p:pic>
      <p:pic>
        <p:nvPicPr>
          <p:cNvPr id="24584" name="Picture 8" descr="https://www.thethingsnetwork.org/forum/uploads/default/original/3X/e/f/efe98c6d97479cbfa6eeeb87d16b3409be004981.png">
            <a:extLst>
              <a:ext uri="{FF2B5EF4-FFF2-40B4-BE49-F238E27FC236}">
                <a16:creationId xmlns:a16="http://schemas.microsoft.com/office/drawing/2014/main" id="{AB0A7BCA-CA62-4E2D-97D6-0F3C8D103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054" y="3262254"/>
            <a:ext cx="2039815" cy="203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7E2256B-614E-4754-A268-33E910976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184" y="3895550"/>
            <a:ext cx="886746" cy="5232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DFFEEC7-3EBD-4E09-9C74-0629F52E6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137" y="3909181"/>
            <a:ext cx="886746" cy="523220"/>
          </a:xfrm>
          <a:prstGeom prst="rect">
            <a:avLst/>
          </a:prstGeom>
        </p:spPr>
      </p:pic>
      <p:pic>
        <p:nvPicPr>
          <p:cNvPr id="24586" name="Picture 10" descr="http://ixbt.photo/photo/1241607/59097Ow78CquiNj/1332435w.jpg">
            <a:extLst>
              <a:ext uri="{FF2B5EF4-FFF2-40B4-BE49-F238E27FC236}">
                <a16:creationId xmlns:a16="http://schemas.microsoft.com/office/drawing/2014/main" id="{C02249ED-841D-43E2-9BA8-4EFFFF6DD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6" y="3431159"/>
            <a:ext cx="2012393" cy="12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https://www.nasys.no/wp-content/uploads/RaamlampLCU-1.jpeg">
            <a:extLst>
              <a:ext uri="{FF2B5EF4-FFF2-40B4-BE49-F238E27FC236}">
                <a16:creationId xmlns:a16="http://schemas.microsoft.com/office/drawing/2014/main" id="{E767F6EC-212E-4BC0-9DA4-9B3E3C3A8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245" y="3484700"/>
            <a:ext cx="2005964" cy="12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988464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32363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Устройства управления освещением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48783333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управления светильником в АСУО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26A1B-632D-4C9B-8F3A-282834D5A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79" y="637414"/>
            <a:ext cx="1936250" cy="1528282"/>
          </a:xfrm>
          <a:prstGeom prst="rect">
            <a:avLst/>
          </a:prstGeom>
        </p:spPr>
      </p:pic>
      <p:pic>
        <p:nvPicPr>
          <p:cNvPr id="6" name="Picture 8" descr="https://www.thethingsnetwork.org/forum/uploads/default/original/3X/e/f/efe98c6d97479cbfa6eeeb87d16b3409be004981.png">
            <a:extLst>
              <a:ext uri="{FF2B5EF4-FFF2-40B4-BE49-F238E27FC236}">
                <a16:creationId xmlns:a16="http://schemas.microsoft.com/office/drawing/2014/main" id="{36BC5567-8550-43F6-8A51-115B0A368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32" y="426682"/>
            <a:ext cx="2039815" cy="203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EF5DE3-2C6D-464C-A140-05E5DD21E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208" y="701907"/>
            <a:ext cx="1736433" cy="139929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FD1E38-B98B-45E0-82BD-579EAA5CFEE4}"/>
              </a:ext>
            </a:extLst>
          </p:cNvPr>
          <p:cNvSpPr/>
          <p:nvPr/>
        </p:nvSpPr>
        <p:spPr>
          <a:xfrm>
            <a:off x="699155" y="2072973"/>
            <a:ext cx="866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NEMA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F94AFA-9A0A-4CEF-BFDF-3EAAD7D22D64}"/>
              </a:ext>
            </a:extLst>
          </p:cNvPr>
          <p:cNvSpPr/>
          <p:nvPr/>
        </p:nvSpPr>
        <p:spPr>
          <a:xfrm>
            <a:off x="2419813" y="2072973"/>
            <a:ext cx="1357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ZHAGA18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857DEEE-5428-47FF-97E0-7B8D9FF72FD9}"/>
              </a:ext>
            </a:extLst>
          </p:cNvPr>
          <p:cNvSpPr/>
          <p:nvPr/>
        </p:nvSpPr>
        <p:spPr>
          <a:xfrm>
            <a:off x="4373874" y="2067378"/>
            <a:ext cx="1357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5CE590-D7F0-4B38-8E47-3873EFCE9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210" y="853946"/>
            <a:ext cx="2408349" cy="114462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C83D677-9848-40A1-A9F9-A19A07084B47}"/>
              </a:ext>
            </a:extLst>
          </p:cNvPr>
          <p:cNvSpPr/>
          <p:nvPr/>
        </p:nvSpPr>
        <p:spPr>
          <a:xfrm>
            <a:off x="6674500" y="2072973"/>
            <a:ext cx="1357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3F4ACE-4873-4295-877D-EB2F2682BAD8}"/>
              </a:ext>
            </a:extLst>
          </p:cNvPr>
          <p:cNvSpPr/>
          <p:nvPr/>
        </p:nvSpPr>
        <p:spPr>
          <a:xfrm>
            <a:off x="0" y="2719257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Различные формы по стандартам или под свои изделия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Различный тип установки - внутрь или снаружи светильника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Питание – от встроенного 220В, от встроенного в ИП, от внешнего БП – 12В или 24В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Обмен данными с Мастер-контроллером через интерфейс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радио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Возможные функции – регулирование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диммирование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вкл-выкл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считывание с датчиков типа угла наклона и метеостанции,  опрос состояния драйвера (БП), аварийные режимы работы,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техучёт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ЭЭ,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GPS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точного определения времени и прорисовки на картах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716071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s://lightingequipmentsales.com/wp-content/uploads/2018/05/DALI-Logo.png">
            <a:extLst>
              <a:ext uri="{FF2B5EF4-FFF2-40B4-BE49-F238E27FC236}">
                <a16:creationId xmlns:a16="http://schemas.microsoft.com/office/drawing/2014/main" id="{F005E539-C9E6-4DCA-AE9C-1E97909C9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14" y="2098549"/>
            <a:ext cx="2339332" cy="131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www.advanced-diagnostics.com/images/software/114-EEProm6.jpg">
            <a:extLst>
              <a:ext uri="{FF2B5EF4-FFF2-40B4-BE49-F238E27FC236}">
                <a16:creationId xmlns:a16="http://schemas.microsoft.com/office/drawing/2014/main" id="{68D2AEF2-ADF1-47D7-8CD0-03ED8BF66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455" y="189393"/>
            <a:ext cx="2301509" cy="181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arm cortex microcontroller mcu">
            <a:extLst>
              <a:ext uri="{FF2B5EF4-FFF2-40B4-BE49-F238E27FC236}">
                <a16:creationId xmlns:a16="http://schemas.microsoft.com/office/drawing/2014/main" id="{03C5E179-69B0-49FA-A268-CE6FA6DC2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20" y="1851020"/>
            <a:ext cx="2427040" cy="17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управления светильником в АСУО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5606" name="Picture 6" descr="https://avatars.mds.yandex.net/i?id=c5e1046ed6329e765abde33ee7913d94742b2e4c-3888391-images-thumbs&amp;n=13">
            <a:extLst>
              <a:ext uri="{FF2B5EF4-FFF2-40B4-BE49-F238E27FC236}">
                <a16:creationId xmlns:a16="http://schemas.microsoft.com/office/drawing/2014/main" id="{A6957956-DEF4-4F43-8FC4-9B1187975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15" y="686838"/>
            <a:ext cx="1273026" cy="8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cdn.hackaday.io/images/7944721504301734832.jpg">
            <a:extLst>
              <a:ext uri="{FF2B5EF4-FFF2-40B4-BE49-F238E27FC236}">
                <a16:creationId xmlns:a16="http://schemas.microsoft.com/office/drawing/2014/main" id="{6D8CC591-2A1B-44A2-A29F-7581D8E6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7291" y="1269636"/>
            <a:ext cx="3570215" cy="24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cdn1.ozone.ru/s3/multimedia-c/6256167444.jpg">
            <a:extLst>
              <a:ext uri="{FF2B5EF4-FFF2-40B4-BE49-F238E27FC236}">
                <a16:creationId xmlns:a16="http://schemas.microsoft.com/office/drawing/2014/main" id="{98663713-B372-4085-BA1D-06295677E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901" y="4001755"/>
            <a:ext cx="1146678" cy="114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344A92E-FDA9-422A-B33D-12FFD38DA7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5241" y="2571750"/>
            <a:ext cx="1301489" cy="410086"/>
          </a:xfrm>
          <a:prstGeom prst="rect">
            <a:avLst/>
          </a:prstGeom>
        </p:spPr>
      </p:pic>
      <p:pic>
        <p:nvPicPr>
          <p:cNvPr id="21" name="Picture 4" descr="https://uprostim.com/wp-content/uploads/2021/05/image027.png">
            <a:extLst>
              <a:ext uri="{FF2B5EF4-FFF2-40B4-BE49-F238E27FC236}">
                <a16:creationId xmlns:a16="http://schemas.microsoft.com/office/drawing/2014/main" id="{CF3D5BFA-3029-49C1-9009-16CF7B883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3542" y="3289642"/>
            <a:ext cx="778433" cy="65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uprostim.com/wp-content/uploads/2021/05/image027.png">
            <a:extLst>
              <a:ext uri="{FF2B5EF4-FFF2-40B4-BE49-F238E27FC236}">
                <a16:creationId xmlns:a16="http://schemas.microsoft.com/office/drawing/2014/main" id="{959D7EBF-5DF2-437F-858B-29576A56C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1957">
            <a:off x="3392211" y="1559504"/>
            <a:ext cx="778433" cy="65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54C3E2C-435D-4E5F-BF2C-9B4973775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177082">
            <a:off x="4644819" y="1623215"/>
            <a:ext cx="833643" cy="356035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BAE4CF3-B822-4A06-84B8-2C6AE66A2D29}"/>
              </a:ext>
            </a:extLst>
          </p:cNvPr>
          <p:cNvSpPr/>
          <p:nvPr/>
        </p:nvSpPr>
        <p:spPr>
          <a:xfrm>
            <a:off x="3268720" y="3614669"/>
            <a:ext cx="1357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+12В/24В</a:t>
            </a:r>
          </a:p>
        </p:txBody>
      </p:sp>
      <p:pic>
        <p:nvPicPr>
          <p:cNvPr id="25" name="Picture 4" descr="https://uprostim.com/wp-content/uploads/2021/05/image027.png">
            <a:extLst>
              <a:ext uri="{FF2B5EF4-FFF2-40B4-BE49-F238E27FC236}">
                <a16:creationId xmlns:a16="http://schemas.microsoft.com/office/drawing/2014/main" id="{BBD8FF6F-20C4-4F67-B8F0-F9B52FE5B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6261">
            <a:off x="1621285" y="3400068"/>
            <a:ext cx="2521583" cy="65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66D3BC3-E97C-4E13-ACA0-992DB8E13B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3195" y="2557359"/>
            <a:ext cx="1301489" cy="41008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A7244E-8D17-4BF4-BF91-DE438EDAA8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6524" y="1746571"/>
            <a:ext cx="2957476" cy="670444"/>
          </a:xfrm>
          <a:prstGeom prst="rect">
            <a:avLst/>
          </a:prstGeom>
        </p:spPr>
      </p:pic>
      <p:pic>
        <p:nvPicPr>
          <p:cNvPr id="27" name="Picture 4" descr="https://uprostim.com/wp-content/uploads/2021/05/image027.png">
            <a:extLst>
              <a:ext uri="{FF2B5EF4-FFF2-40B4-BE49-F238E27FC236}">
                <a16:creationId xmlns:a16="http://schemas.microsoft.com/office/drawing/2014/main" id="{94187F2C-6083-4CF7-B349-C34E82DFD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08735">
            <a:off x="5107158" y="1820924"/>
            <a:ext cx="1564636" cy="65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s://static.chipdip.ru/lib/957/DOC010957687.jpg">
            <a:extLst>
              <a:ext uri="{FF2B5EF4-FFF2-40B4-BE49-F238E27FC236}">
                <a16:creationId xmlns:a16="http://schemas.microsoft.com/office/drawing/2014/main" id="{CCB56F6F-C807-4D41-94D0-D13E22013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74" y="3815245"/>
            <a:ext cx="1296646" cy="107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s://uprostim.com/wp-content/uploads/2021/05/image027.png">
            <a:extLst>
              <a:ext uri="{FF2B5EF4-FFF2-40B4-BE49-F238E27FC236}">
                <a16:creationId xmlns:a16="http://schemas.microsoft.com/office/drawing/2014/main" id="{250F6C0D-552F-4EA5-8B6D-6C2294F09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787">
            <a:off x="6071120" y="3634638"/>
            <a:ext cx="778433" cy="65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63ADEE-4296-498C-8211-20F2CEC012FC}"/>
              </a:ext>
            </a:extLst>
          </p:cNvPr>
          <p:cNvSpPr txBox="1"/>
          <p:nvPr/>
        </p:nvSpPr>
        <p:spPr>
          <a:xfrm>
            <a:off x="5566969" y="3560149"/>
            <a:ext cx="748346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АЦП</a:t>
            </a:r>
          </a:p>
        </p:txBody>
      </p:sp>
      <p:pic>
        <p:nvPicPr>
          <p:cNvPr id="34" name="Picture 4" descr="https://uprostim.com/wp-content/uploads/2021/05/image027.png">
            <a:extLst>
              <a:ext uri="{FF2B5EF4-FFF2-40B4-BE49-F238E27FC236}">
                <a16:creationId xmlns:a16="http://schemas.microsoft.com/office/drawing/2014/main" id="{F66903EF-ECB6-46C4-B77C-A14506551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8172">
            <a:off x="4682845" y="2897408"/>
            <a:ext cx="1008202" cy="65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92151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32363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Классификация ИП в современных светильниках.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5633930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83848D8-31BF-45CB-AF6A-533F644EE13E}"/>
              </a:ext>
            </a:extLst>
          </p:cNvPr>
          <p:cNvSpPr/>
          <p:nvPr/>
        </p:nvSpPr>
        <p:spPr>
          <a:xfrm>
            <a:off x="0" y="-220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ИП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9AFF1FC-8009-4547-A552-7F41AF87ED38}"/>
              </a:ext>
            </a:extLst>
          </p:cNvPr>
          <p:cNvSpPr/>
          <p:nvPr/>
        </p:nvSpPr>
        <p:spPr>
          <a:xfrm>
            <a:off x="0" y="818455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l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структуры – аналоговый, интеллектуальный и цифровой</a:t>
            </a:r>
          </a:p>
          <a:p>
            <a:pPr marL="514350" indent="-514350" algn="l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применения – уличный, внутреннего освещения или спецприменения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РЖД, взрывозащита, тепличный и спортивный свет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схемотехники – с ЭМПРА, классический ИИП,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безэлектролитный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ИИП</a:t>
            </a:r>
          </a:p>
        </p:txBody>
      </p:sp>
    </p:spTree>
    <p:extLst>
      <p:ext uri="{BB962C8B-B14F-4D97-AF65-F5344CB8AC3E}">
        <p14:creationId xmlns:p14="http://schemas.microsoft.com/office/powerpoint/2010/main" val="721269835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ИП по типу схемотехники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27508C-9E4A-4287-8A23-47ACAE71D099}"/>
              </a:ext>
            </a:extLst>
          </p:cNvPr>
          <p:cNvSpPr/>
          <p:nvPr/>
        </p:nvSpPr>
        <p:spPr>
          <a:xfrm>
            <a:off x="18721" y="477056"/>
            <a:ext cx="2464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ЭМПРА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Inventronics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83848D8-31BF-45CB-AF6A-533F644EE13E}"/>
              </a:ext>
            </a:extLst>
          </p:cNvPr>
          <p:cNvSpPr/>
          <p:nvPr/>
        </p:nvSpPr>
        <p:spPr>
          <a:xfrm>
            <a:off x="2483427" y="632076"/>
            <a:ext cx="2533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Классический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ИИП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25E2C89-E0CC-4C11-81E7-B029A1D1B654}"/>
              </a:ext>
            </a:extLst>
          </p:cNvPr>
          <p:cNvSpPr/>
          <p:nvPr/>
        </p:nvSpPr>
        <p:spPr>
          <a:xfrm>
            <a:off x="4977245" y="613505"/>
            <a:ext cx="44010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Безэлектролитный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ИИП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Inventronics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u="none" strike="noStrike" kern="1" spc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2" charset="-52"/>
                <a:cs typeface="Times New Roman" panose="02020603050405020304" pitchFamily="18" charset="0"/>
              </a:rPr>
              <a:t>EUD-</a:t>
            </a:r>
            <a:r>
              <a:rPr lang="ru-RU" sz="2400" b="0" i="0" u="none" strike="noStrike" kern="1" spc="0" baseline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2" charset="-52"/>
                <a:cs typeface="Times New Roman" panose="02020603050405020304" pitchFamily="18" charset="0"/>
              </a:rPr>
              <a:t>xxxDTL</a:t>
            </a:r>
            <a:r>
              <a:rPr lang="ru-RU" sz="2400" b="0" i="0" u="none" strike="noStrike" kern="1" spc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2" charset="-52"/>
                <a:cs typeface="Times New Roman" panose="02020603050405020304" pitchFamily="18" charset="0"/>
              </a:rPr>
              <a:t>/DVL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B3A499-40C5-4649-AA26-32E3BC4DC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72" y="1802533"/>
            <a:ext cx="2023389" cy="1265915"/>
          </a:xfrm>
          <a:prstGeom prst="rect">
            <a:avLst/>
          </a:prstGeom>
        </p:spPr>
      </p:pic>
      <p:pic>
        <p:nvPicPr>
          <p:cNvPr id="2050" name="Picture 2" descr="https://as-152.ru/wp-content/uploads/3/d/0/3d08ca74913b9614f8975a6858e8aa7a.png">
            <a:extLst>
              <a:ext uri="{FF2B5EF4-FFF2-40B4-BE49-F238E27FC236}">
                <a16:creationId xmlns:a16="http://schemas.microsoft.com/office/drawing/2014/main" id="{97367B2C-995F-4DA4-9382-9AAA1326A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64" y="2975707"/>
            <a:ext cx="2023389" cy="20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09EED2-198C-4BF5-AE8A-9433E9A69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4148" y="1762227"/>
            <a:ext cx="2889582" cy="1141563"/>
          </a:xfrm>
          <a:prstGeom prst="rect">
            <a:avLst/>
          </a:prstGeom>
        </p:spPr>
      </p:pic>
      <p:pic>
        <p:nvPicPr>
          <p:cNvPr id="2054" name="Picture 6" descr="https://avatars.mds.yandex.net/i?id=f701543ca93d7b25b223767b379d760d5b18024f-2815447-images-thumbs&amp;n=13">
            <a:extLst>
              <a:ext uri="{FF2B5EF4-FFF2-40B4-BE49-F238E27FC236}">
                <a16:creationId xmlns:a16="http://schemas.microsoft.com/office/drawing/2014/main" id="{0B5F3554-F11D-45DC-B41E-D51621556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30" y="1746933"/>
            <a:ext cx="1578439" cy="126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1E78EB-40B9-495F-9630-14BAADB735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669" y="1762227"/>
            <a:ext cx="2392610" cy="1124147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A68D9F5-8805-4B25-978E-508C63FBB895}"/>
              </a:ext>
            </a:extLst>
          </p:cNvPr>
          <p:cNvCxnSpPr>
            <a:cxnSpLocks/>
          </p:cNvCxnSpPr>
          <p:nvPr/>
        </p:nvCxnSpPr>
        <p:spPr>
          <a:xfrm>
            <a:off x="5163730" y="1746933"/>
            <a:ext cx="1663790" cy="1265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EEABF2B8-5AE5-4D88-8080-E06FB944E990}"/>
              </a:ext>
            </a:extLst>
          </p:cNvPr>
          <p:cNvCxnSpPr>
            <a:cxnSpLocks/>
          </p:cNvCxnSpPr>
          <p:nvPr/>
        </p:nvCxnSpPr>
        <p:spPr>
          <a:xfrm flipV="1">
            <a:off x="5480714" y="1708620"/>
            <a:ext cx="1107122" cy="13182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6FECAC4-94E6-4822-A7B3-CF9E4C9E4F2F}"/>
              </a:ext>
            </a:extLst>
          </p:cNvPr>
          <p:cNvSpPr/>
          <p:nvPr/>
        </p:nvSpPr>
        <p:spPr>
          <a:xfrm>
            <a:off x="2286000" y="2167794"/>
            <a:ext cx="4572000" cy="807913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ru-R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R="0" algn="l"/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   </a:t>
            </a:r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76AD78D-9318-479A-B4C9-2BE58EDFB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5510" y="3147188"/>
            <a:ext cx="3989769" cy="153039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963C91C-5C95-4130-A7EC-E0367E6C1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61" y="3324651"/>
            <a:ext cx="2738773" cy="14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21999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ИП по типу структуры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27508C-9E4A-4287-8A23-47ACAE71D099}"/>
              </a:ext>
            </a:extLst>
          </p:cNvPr>
          <p:cNvSpPr/>
          <p:nvPr/>
        </p:nvSpPr>
        <p:spPr>
          <a:xfrm>
            <a:off x="0" y="902125"/>
            <a:ext cx="2734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АНАЛОГОВЫЙ (0-10В/ШИМ)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83848D8-31BF-45CB-AF6A-533F644EE13E}"/>
              </a:ext>
            </a:extLst>
          </p:cNvPr>
          <p:cNvSpPr/>
          <p:nvPr/>
        </p:nvSpPr>
        <p:spPr>
          <a:xfrm>
            <a:off x="2787395" y="902125"/>
            <a:ext cx="3881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ИНТЕЛЛЕКТУАЛЬНЫЙ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DALI2, DMX, WI-FI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25E2C89-E0CC-4C11-81E7-B029A1D1B654}"/>
              </a:ext>
            </a:extLst>
          </p:cNvPr>
          <p:cNvSpPr/>
          <p:nvPr/>
        </p:nvSpPr>
        <p:spPr>
          <a:xfrm>
            <a:off x="6527292" y="902125"/>
            <a:ext cx="2734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ЦИФРОВОЙ</a:t>
            </a:r>
          </a:p>
        </p:txBody>
      </p:sp>
      <p:pic>
        <p:nvPicPr>
          <p:cNvPr id="10" name="Picture 6" descr="https://kartinkin.net/uploads/posts/2022-03/1647105505_33-kartinkin-net-p-kartinki-so-znakom-voprosa-36.png">
            <a:extLst>
              <a:ext uri="{FF2B5EF4-FFF2-40B4-BE49-F238E27FC236}">
                <a16:creationId xmlns:a16="http://schemas.microsoft.com/office/drawing/2014/main" id="{C4071FA4-3875-44B0-8FA3-26319945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08" y="1615869"/>
            <a:ext cx="2729484" cy="272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inventronics-co.com/wp-content/uploads/2022/05/EBS-120SxxxBT2.png">
            <a:extLst>
              <a:ext uri="{FF2B5EF4-FFF2-40B4-BE49-F238E27FC236}">
                <a16:creationId xmlns:a16="http://schemas.microsoft.com/office/drawing/2014/main" id="{6C3E4071-E474-4ABA-89F9-E7B352488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77" y="2798655"/>
            <a:ext cx="3621511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44F6B4-462B-484A-B441-CBEC827B1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568" y="1649109"/>
            <a:ext cx="3529508" cy="16004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D92D5E-B1AC-4721-B4BC-5326F1A28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07" y="2166558"/>
            <a:ext cx="2641576" cy="91710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EA9AA7-7776-4218-960C-54AC6C6F34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51272"/>
            <a:ext cx="3394617" cy="109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26330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2F7FCB-0E24-4970-A5C1-876BA7AED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" y="3145875"/>
            <a:ext cx="2842439" cy="16977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Типы БП для интеллектуального светильника в АСУО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83848D8-31BF-45CB-AF6A-533F644EE13E}"/>
              </a:ext>
            </a:extLst>
          </p:cNvPr>
          <p:cNvSpPr/>
          <p:nvPr/>
        </p:nvSpPr>
        <p:spPr>
          <a:xfrm>
            <a:off x="2049865" y="568039"/>
            <a:ext cx="5166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DMX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RDM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6" descr="RDM Protocol">
            <a:extLst>
              <a:ext uri="{FF2B5EF4-FFF2-40B4-BE49-F238E27FC236}">
                <a16:creationId xmlns:a16="http://schemas.microsoft.com/office/drawing/2014/main" id="{C5DA0115-5D34-46B3-AD31-7B2095247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13" y="807057"/>
            <a:ext cx="1905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00C1BB-5518-41CF-8EE7-FE0F6B505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78" y="1555292"/>
            <a:ext cx="3529508" cy="16004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6D06F8-6DBF-406E-984B-0088237AA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662" y="3522993"/>
            <a:ext cx="3408338" cy="11833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160DF55-50EA-4C64-880F-3E8C631EE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7357" y="3701563"/>
            <a:ext cx="2220280" cy="769240"/>
          </a:xfrm>
          <a:prstGeom prst="rect">
            <a:avLst/>
          </a:prstGeom>
        </p:spPr>
      </p:pic>
      <p:pic>
        <p:nvPicPr>
          <p:cNvPr id="23" name="Picture 4" descr="https://uprostim.com/wp-content/uploads/2021/05/image027.png">
            <a:extLst>
              <a:ext uri="{FF2B5EF4-FFF2-40B4-BE49-F238E27FC236}">
                <a16:creationId xmlns:a16="http://schemas.microsoft.com/office/drawing/2014/main" id="{179AB992-7315-4CE1-9477-617AABE5C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57713" y="3685092"/>
            <a:ext cx="644335" cy="65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7D6E57D-FA4B-4793-909A-616E7CF426B1}"/>
              </a:ext>
            </a:extLst>
          </p:cNvPr>
          <p:cNvSpPr/>
          <p:nvPr/>
        </p:nvSpPr>
        <p:spPr>
          <a:xfrm>
            <a:off x="6390965" y="4633584"/>
            <a:ext cx="2222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Аналоговый ИП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ED27C44-4C34-4A6E-A8D3-DA15DF5788E2}"/>
              </a:ext>
            </a:extLst>
          </p:cNvPr>
          <p:cNvSpPr/>
          <p:nvPr/>
        </p:nvSpPr>
        <p:spPr>
          <a:xfrm>
            <a:off x="0" y="4706303"/>
            <a:ext cx="3557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Преобразователь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DMX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0-10В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E266443-4BFB-4526-AB9C-A3EF3032B44A}"/>
              </a:ext>
            </a:extLst>
          </p:cNvPr>
          <p:cNvSpPr/>
          <p:nvPr/>
        </p:nvSpPr>
        <p:spPr>
          <a:xfrm>
            <a:off x="5887041" y="1853315"/>
            <a:ext cx="35573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MOONS’ 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MT1800/MT1200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08147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:\Profiles\ivanov\Desktop\lcfon-color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45" y="0"/>
            <a:ext cx="9467850" cy="5314950"/>
          </a:xfrm>
          <a:prstGeom prst="rect">
            <a:avLst/>
          </a:prstGeom>
          <a:noFill/>
        </p:spPr>
      </p:pic>
      <p:pic>
        <p:nvPicPr>
          <p:cNvPr id="1026" name="Picture 2" descr="F:\Бизнес атрибуты\Презентации\Лед-Компонентс\2022\исходники\lclogo-color-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9321" y="1411605"/>
            <a:ext cx="3859958" cy="2727643"/>
          </a:xfrm>
          <a:prstGeom prst="rect">
            <a:avLst/>
          </a:prstGeom>
          <a:noFill/>
        </p:spPr>
      </p:pic>
      <p:sp>
        <p:nvSpPr>
          <p:cNvPr id="10" name="Google Shape;646;p50"/>
          <p:cNvSpPr txBox="1"/>
          <p:nvPr/>
        </p:nvSpPr>
        <p:spPr>
          <a:xfrm>
            <a:off x="-17147" y="2241868"/>
            <a:ext cx="6277267" cy="1897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Blogger Sans Light" pitchFamily="2" charset="0"/>
                <a:cs typeface="Times New Roman" panose="02020603050405020304" pitchFamily="18" charset="0"/>
                <a:sym typeface="Roboto Condensed Light"/>
              </a:rPr>
              <a:t>Санкт-Петербург, ул. Парадная, д. 3, к. 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Blogger Sans Light" pitchFamily="2" charset="0"/>
              <a:cs typeface="Times New Roman" panose="02020603050405020304" pitchFamily="18" charset="0"/>
              <a:sym typeface="Roboto Condensed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Blogger Sans Light" pitchFamily="2" charset="0"/>
                <a:cs typeface="Times New Roman" panose="02020603050405020304" pitchFamily="18" charset="0"/>
                <a:sym typeface="Roboto Condensed Light"/>
              </a:rPr>
              <a:t>Бизнес-центр «Парадный», офис 44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bg1"/>
              </a:solidFill>
              <a:latin typeface="Times New Roman" panose="02020603050405020304" pitchFamily="18" charset="0"/>
              <a:ea typeface="Blogger Sans Light" pitchFamily="2" charset="0"/>
              <a:cs typeface="Times New Roman" panose="02020603050405020304" pitchFamily="18" charset="0"/>
              <a:sym typeface="Roboto Condensed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chemeClr val="bg1"/>
                </a:solidFill>
                <a:latin typeface="Times New Roman" panose="02020603050405020304" pitchFamily="18" charset="0"/>
                <a:ea typeface="Blogger Sans Light" pitchFamily="2" charset="0"/>
                <a:cs typeface="Times New Roman" panose="02020603050405020304" pitchFamily="18" charset="0"/>
                <a:sym typeface="Roboto Condensed Light"/>
              </a:rPr>
              <a:t>+7 812  309 84 83      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Blogger Sans Light" pitchFamily="2" charset="0"/>
                <a:cs typeface="Times New Roman" panose="02020603050405020304" pitchFamily="18" charset="0"/>
                <a:sym typeface="Roboto Condensed Light"/>
              </a:rPr>
              <a:t>info@led-components.com</a:t>
            </a:r>
            <a:endParaRPr sz="2400" dirty="0">
              <a:solidFill>
                <a:schemeClr val="bg1"/>
              </a:solidFill>
              <a:latin typeface="Times New Roman" panose="02020603050405020304" pitchFamily="18" charset="0"/>
              <a:ea typeface="Blogger Sans Light" pitchFamily="2" charset="0"/>
              <a:cs typeface="Times New Roman" panose="02020603050405020304" pitchFamily="18" charset="0"/>
              <a:sym typeface="Roboto Condensed Light"/>
            </a:endParaRPr>
          </a:p>
        </p:txBody>
      </p:sp>
      <p:sp>
        <p:nvSpPr>
          <p:cNvPr id="11" name="Заголовок 8"/>
          <p:cNvSpPr txBox="1">
            <a:spLocks/>
          </p:cNvSpPr>
          <p:nvPr/>
        </p:nvSpPr>
        <p:spPr>
          <a:xfrm>
            <a:off x="935500" y="226841"/>
            <a:ext cx="4371975" cy="19431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anchor="t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logger Sans Medium" pitchFamily="50" charset="0"/>
                <a:cs typeface="Times New Roman" panose="02020603050405020304" pitchFamily="18" charset="0"/>
              </a:rPr>
              <a:t>БЛАГОДАРЮ</a:t>
            </a:r>
            <a:br>
              <a:rPr kumimoji="0" lang="ru-RU" sz="4000" b="0" i="0" u="none" strike="noStrike" kern="1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logger Sans Medium" pitchFamily="50" charset="0"/>
                <a:cs typeface="Times New Roman" panose="02020603050405020304" pitchFamily="18" charset="0"/>
              </a:rPr>
            </a:br>
            <a:r>
              <a:rPr kumimoji="0" lang="ru-RU" sz="4000" b="0" i="0" u="none" strike="noStrike" kern="1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logger Sans Medium" pitchFamily="50" charset="0"/>
                <a:cs typeface="Times New Roman" panose="02020603050405020304" pitchFamily="18" charset="0"/>
              </a:rPr>
              <a:t>ЗА ВНИМАНИЕ</a:t>
            </a:r>
          </a:p>
        </p:txBody>
      </p:sp>
    </p:spTree>
  </p:cSld>
  <p:clrMapOvr>
    <a:masterClrMapping/>
  </p:clrMapOvr>
  <p:transition spd="slow">
    <p:wipe dir="r"/>
    <p:extLst>
      <p:ext uri="smNativeData">
        <pr:smNativeData xmlns:pr="smNativeData" xmlns="" val="JnITXAAAAAAIBwAAAAAAAAoAAAACAAAAAAAAAAAAAAAAAAAAAQAAAAAAAAAAAAAAAAAAAAAAAAAAAAAA"/>
      </p:ext>
    </p:extLst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13135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АСУТП – общее понимание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0653378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6" name="Picture 28" descr="https://www.clareolighting.com/13779-thickbox_default/convertisseur-casambi-dali-0-10v-cbu-asd-tech.jpg">
            <a:extLst>
              <a:ext uri="{FF2B5EF4-FFF2-40B4-BE49-F238E27FC236}">
                <a16:creationId xmlns:a16="http://schemas.microsoft.com/office/drawing/2014/main" id="{C2D6F98B-41AA-4D52-A07C-81B14F416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09" y="2882226"/>
            <a:ext cx="2185708" cy="218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Светом – это сложно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070" name="Picture 22" descr="https://cs10.pikabu.ru/post_img/2019/02/21/10/og_og_1550770509244290661.jpg">
            <a:extLst>
              <a:ext uri="{FF2B5EF4-FFF2-40B4-BE49-F238E27FC236}">
                <a16:creationId xmlns:a16="http://schemas.microsoft.com/office/drawing/2014/main" id="{86E121D7-8C1E-4CB6-A265-D5F25E97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517" y="697224"/>
            <a:ext cx="4678203" cy="244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FDE43E3-0130-4810-B0B4-7AF0B68EF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697224"/>
            <a:ext cx="1595120" cy="1418685"/>
          </a:xfrm>
          <a:prstGeom prst="rect">
            <a:avLst/>
          </a:prstGeom>
        </p:spPr>
      </p:pic>
      <p:pic>
        <p:nvPicPr>
          <p:cNvPr id="2072" name="Picture 24" descr="https://cdn6.aptoide.com/imgs/d/b/c/dbc125bc470979d636bea2677f368824_fgraphic.png">
            <a:extLst>
              <a:ext uri="{FF2B5EF4-FFF2-40B4-BE49-F238E27FC236}">
                <a16:creationId xmlns:a16="http://schemas.microsoft.com/office/drawing/2014/main" id="{A9C90DE2-0636-47CD-80CD-8983E398B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697224"/>
            <a:ext cx="4198504" cy="205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cdn.webshopapp.com/shops/295417/files/320121589/casambi-handheld.jpg">
            <a:extLst>
              <a:ext uri="{FF2B5EF4-FFF2-40B4-BE49-F238E27FC236}">
                <a16:creationId xmlns:a16="http://schemas.microsoft.com/office/drawing/2014/main" id="{EC358232-874E-4A96-A359-C0F2CD49B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82" y="3058159"/>
            <a:ext cx="1875827" cy="193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BE5F93-D285-4D70-AF32-CCB48A12B8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3313" y="3319163"/>
            <a:ext cx="2203756" cy="167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69302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Светом – это сложно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8194" name="Picture 2" descr="https://sil3.ru/wp-content/uploads/2022/11/po-plk-2-1.png">
            <a:extLst>
              <a:ext uri="{FF2B5EF4-FFF2-40B4-BE49-F238E27FC236}">
                <a16:creationId xmlns:a16="http://schemas.microsoft.com/office/drawing/2014/main" id="{13DEC778-F714-4789-82A4-935E70D53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197" y="523220"/>
            <a:ext cx="6491605" cy="432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78143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 descr="https://alimentola.info/uploads/posts/2021-09/1632786754_55-alimentola-info-p-zhenskie-nogi-v-tuflyakh-devushka-krasivo-58.jpg">
            <a:extLst>
              <a:ext uri="{FF2B5EF4-FFF2-40B4-BE49-F238E27FC236}">
                <a16:creationId xmlns:a16="http://schemas.microsoft.com/office/drawing/2014/main" id="{82DFC6D1-D373-4668-B1AF-BDBA8690A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252" y="3888176"/>
            <a:ext cx="1822532" cy="12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A3E7B4-2A3B-4112-8FCA-81E2B3F03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201" y="3807767"/>
            <a:ext cx="1692436" cy="1215021"/>
          </a:xfrm>
          <a:prstGeom prst="rect">
            <a:avLst/>
          </a:prstGeom>
        </p:spPr>
      </p:pic>
      <p:pic>
        <p:nvPicPr>
          <p:cNvPr id="24" name="Picture 2" descr="https://free-images.com/or/a309/arrow_outline_red_left_1.jpg">
            <a:extLst>
              <a:ext uri="{FF2B5EF4-FFF2-40B4-BE49-F238E27FC236}">
                <a16:creationId xmlns:a16="http://schemas.microsoft.com/office/drawing/2014/main" id="{47A2AE74-1E8A-4FDF-AED9-2386CA86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19390">
            <a:off x="3137935" y="2296151"/>
            <a:ext cx="2020369" cy="69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free-images.com/or/a309/arrow_outline_red_left_1.jpg">
            <a:extLst>
              <a:ext uri="{FF2B5EF4-FFF2-40B4-BE49-F238E27FC236}">
                <a16:creationId xmlns:a16="http://schemas.microsoft.com/office/drawing/2014/main" id="{A1F4FA51-2C4E-4113-A42B-E51E9C608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0939">
            <a:off x="6350243" y="2266999"/>
            <a:ext cx="2020369" cy="69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87C299-A72F-43B7-9B04-71514D2B1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8" y="1384387"/>
            <a:ext cx="2745968" cy="30628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и АСУТП – что общего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5376" name="Picture 16" descr="https://www.clipartmax.com/png/full/119-1195570_brain-1-illustration.png">
            <a:extLst>
              <a:ext uri="{FF2B5EF4-FFF2-40B4-BE49-F238E27FC236}">
                <a16:creationId xmlns:a16="http://schemas.microsoft.com/office/drawing/2014/main" id="{B27F555E-0F33-4BEC-AF71-324F73ED7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55" y="2641592"/>
            <a:ext cx="1209397" cy="96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FAB903-2C81-4A5B-A11B-69058B9775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8992" y="714446"/>
            <a:ext cx="1994718" cy="13468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986B7E-8490-460C-B568-9078D7D0A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714446"/>
            <a:ext cx="1152159" cy="12918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6CB8F9-63C6-4532-AB4A-81939833BB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7847" y="723038"/>
            <a:ext cx="1794778" cy="12832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AF9A4D-CFB0-4220-858B-E1B836D2E3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9077" y="739141"/>
            <a:ext cx="860828" cy="1322165"/>
          </a:xfrm>
          <a:prstGeom prst="rect">
            <a:avLst/>
          </a:prstGeom>
        </p:spPr>
      </p:pic>
      <p:pic>
        <p:nvPicPr>
          <p:cNvPr id="17412" name="Picture 4" descr="https://uprostim.com/wp-content/uploads/2021/05/image027.png">
            <a:extLst>
              <a:ext uri="{FF2B5EF4-FFF2-40B4-BE49-F238E27FC236}">
                <a16:creationId xmlns:a16="http://schemas.microsoft.com/office/drawing/2014/main" id="{BA2AEBDB-3A87-40E1-BD74-05C9E323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5105">
            <a:off x="3831104" y="3075581"/>
            <a:ext cx="1435927" cy="11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uprostim.com/wp-content/uploads/2021/05/image027.png">
            <a:extLst>
              <a:ext uri="{FF2B5EF4-FFF2-40B4-BE49-F238E27FC236}">
                <a16:creationId xmlns:a16="http://schemas.microsoft.com/office/drawing/2014/main" id="{DCCC6F43-D4C5-44B7-BD51-BAAA304F4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95279">
            <a:off x="6269599" y="3064804"/>
            <a:ext cx="1642793" cy="11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1901D7-CB19-40BA-80FC-92A68207F5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8266" y="3012318"/>
            <a:ext cx="917071" cy="6179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EFADAB6-2589-4943-95D5-0DD0A349D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8736" y="2983657"/>
            <a:ext cx="917071" cy="6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02169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s://free-images.com/or/a309/arrow_outline_red_left_1.jpg">
            <a:extLst>
              <a:ext uri="{FF2B5EF4-FFF2-40B4-BE49-F238E27FC236}">
                <a16:creationId xmlns:a16="http://schemas.microsoft.com/office/drawing/2014/main" id="{47A2AE74-1E8A-4FDF-AED9-2386CA86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19390">
            <a:off x="3137935" y="2296151"/>
            <a:ext cx="2020369" cy="69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free-images.com/or/a309/arrow_outline_red_left_1.jpg">
            <a:extLst>
              <a:ext uri="{FF2B5EF4-FFF2-40B4-BE49-F238E27FC236}">
                <a16:creationId xmlns:a16="http://schemas.microsoft.com/office/drawing/2014/main" id="{A1F4FA51-2C4E-4113-A42B-E51E9C608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0939">
            <a:off x="6350243" y="2266999"/>
            <a:ext cx="2020369" cy="69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87C299-A72F-43B7-9B04-71514D2B1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8" y="1384387"/>
            <a:ext cx="2745968" cy="3062811"/>
          </a:xfrm>
          <a:prstGeom prst="rect">
            <a:avLst/>
          </a:prstGeom>
        </p:spPr>
      </p:pic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7412" name="Picture 4" descr="https://uprostim.com/wp-content/uploads/2021/05/image027.png">
            <a:extLst>
              <a:ext uri="{FF2B5EF4-FFF2-40B4-BE49-F238E27FC236}">
                <a16:creationId xmlns:a16="http://schemas.microsoft.com/office/drawing/2014/main" id="{BA2AEBDB-3A87-40E1-BD74-05C9E323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5105">
            <a:off x="3831104" y="3075581"/>
            <a:ext cx="1435927" cy="11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uprostim.com/wp-content/uploads/2021/05/image027.png">
            <a:extLst>
              <a:ext uri="{FF2B5EF4-FFF2-40B4-BE49-F238E27FC236}">
                <a16:creationId xmlns:a16="http://schemas.microsoft.com/office/drawing/2014/main" id="{DCCC6F43-D4C5-44B7-BD51-BAAA304F4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95279">
            <a:off x="6269599" y="3064804"/>
            <a:ext cx="1642793" cy="11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fuehler-systeme.ru/components/com_jshopping/files/img_products/full__________________502cfd9b05ebe1.jpg">
            <a:extLst>
              <a:ext uri="{FF2B5EF4-FFF2-40B4-BE49-F238E27FC236}">
                <a16:creationId xmlns:a16="http://schemas.microsoft.com/office/drawing/2014/main" id="{3E85757D-037D-443B-9B60-C039F2A6F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39" y="706168"/>
            <a:ext cx="1272685" cy="98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и АСУТП – что общего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A64036-61F6-408E-BDC6-D781A0F57947}"/>
              </a:ext>
            </a:extLst>
          </p:cNvPr>
          <p:cNvSpPr/>
          <p:nvPr/>
        </p:nvSpPr>
        <p:spPr>
          <a:xfrm>
            <a:off x="4661377" y="2348015"/>
            <a:ext cx="2090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контроллер</a:t>
            </a:r>
          </a:p>
        </p:txBody>
      </p:sp>
      <p:pic>
        <p:nvPicPr>
          <p:cNvPr id="15364" name="Picture 4" descr="https://incom-elektro.ru/upload/iblock/097/lq7tz79o8mte3ffr1tkwsfkngzes680g/71967_1.png">
            <a:extLst>
              <a:ext uri="{FF2B5EF4-FFF2-40B4-BE49-F238E27FC236}">
                <a16:creationId xmlns:a16="http://schemas.microsoft.com/office/drawing/2014/main" id="{BD4E014C-620C-4E33-ACFD-37E20602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961" y="689874"/>
            <a:ext cx="1331499" cy="11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D9027E2-C080-4365-84B5-E14A252CD6D5}"/>
              </a:ext>
            </a:extLst>
          </p:cNvPr>
          <p:cNvSpPr/>
          <p:nvPr/>
        </p:nvSpPr>
        <p:spPr>
          <a:xfrm>
            <a:off x="4520939" y="1651961"/>
            <a:ext cx="1404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 газа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87FB4E0-0A9D-4F5E-ACF1-AE4831786894}"/>
              </a:ext>
            </a:extLst>
          </p:cNvPr>
          <p:cNvSpPr/>
          <p:nvPr/>
        </p:nvSpPr>
        <p:spPr>
          <a:xfrm>
            <a:off x="2385718" y="1749232"/>
            <a:ext cx="2275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 присутствия</a:t>
            </a:r>
          </a:p>
        </p:txBody>
      </p:sp>
      <p:pic>
        <p:nvPicPr>
          <p:cNvPr id="16386" name="Picture 2" descr="https://static.chipdip.ru/lib/221/DOC007221271.jpg">
            <a:extLst>
              <a:ext uri="{FF2B5EF4-FFF2-40B4-BE49-F238E27FC236}">
                <a16:creationId xmlns:a16="http://schemas.microsoft.com/office/drawing/2014/main" id="{2399C314-D7FE-4B58-B9DC-A22A9CEC3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520" y="706964"/>
            <a:ext cx="1843060" cy="11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D9A7CBB-21CE-450F-9B4F-B90551F3C197}"/>
              </a:ext>
            </a:extLst>
          </p:cNvPr>
          <p:cNvSpPr/>
          <p:nvPr/>
        </p:nvSpPr>
        <p:spPr>
          <a:xfrm>
            <a:off x="5721917" y="1796445"/>
            <a:ext cx="2426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 кислотности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4E1120-3256-4B56-8FD7-A191BB397D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4733" y="552627"/>
            <a:ext cx="588691" cy="1386152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DCF43A3-E88D-47ED-B8D8-8030C687AFA1}"/>
              </a:ext>
            </a:extLst>
          </p:cNvPr>
          <p:cNvSpPr/>
          <p:nvPr/>
        </p:nvSpPr>
        <p:spPr>
          <a:xfrm>
            <a:off x="7910512" y="1783520"/>
            <a:ext cx="1334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Шумомер</a:t>
            </a:r>
          </a:p>
        </p:txBody>
      </p:sp>
      <p:pic>
        <p:nvPicPr>
          <p:cNvPr id="31" name="Picture 8" descr="Все, что вы боялись спросить о преобразовании протокола Modbus">
            <a:extLst>
              <a:ext uri="{FF2B5EF4-FFF2-40B4-BE49-F238E27FC236}">
                <a16:creationId xmlns:a16="http://schemas.microsoft.com/office/drawing/2014/main" id="{E1059E39-ECBF-44EC-9B17-FD7E5149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544" y="2882460"/>
            <a:ext cx="2118406" cy="67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https://blog.igus.de/wp-content/uploads/importedmedia/logo_ProfiBus.ai">
            <a:extLst>
              <a:ext uri="{FF2B5EF4-FFF2-40B4-BE49-F238E27FC236}">
                <a16:creationId xmlns:a16="http://schemas.microsoft.com/office/drawing/2014/main" id="{F484E414-D3E7-4A6D-9684-94869EC14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81" y="2946264"/>
            <a:ext cx="1463054" cy="6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www.souz-pribor.ru/upload/iblock/051/PLK160-_M02_.jpg">
            <a:extLst>
              <a:ext uri="{FF2B5EF4-FFF2-40B4-BE49-F238E27FC236}">
                <a16:creationId xmlns:a16="http://schemas.microsoft.com/office/drawing/2014/main" id="{DF689205-D619-46AF-BE7D-5AF93F929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95" y="2628896"/>
            <a:ext cx="1575729" cy="93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owen-ural.ru/upload/iblock/835/835d9c9a8e639f98ec83785dca90fa26.PNG">
            <a:extLst>
              <a:ext uri="{FF2B5EF4-FFF2-40B4-BE49-F238E27FC236}">
                <a16:creationId xmlns:a16="http://schemas.microsoft.com/office/drawing/2014/main" id="{3C3707E3-476E-45EC-BCA5-90C933C0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187" y="3987778"/>
            <a:ext cx="903206" cy="8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armatron.ru/uploads/product/100/115/nf4rDSndqzI_2021-01-26_14-49-26.jpg">
            <a:extLst>
              <a:ext uri="{FF2B5EF4-FFF2-40B4-BE49-F238E27FC236}">
                <a16:creationId xmlns:a16="http://schemas.microsoft.com/office/drawing/2014/main" id="{138FD469-F652-4237-84FF-CE330DEC6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49" y="3987778"/>
            <a:ext cx="1065013" cy="79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2A01CED-5066-4477-AA0E-787334691275}"/>
              </a:ext>
            </a:extLst>
          </p:cNvPr>
          <p:cNvSpPr/>
          <p:nvPr/>
        </p:nvSpPr>
        <p:spPr>
          <a:xfrm>
            <a:off x="2899962" y="4725931"/>
            <a:ext cx="2651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Регулятор температуры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AE0622C-6FAE-4200-8864-56FEA6DB6678}"/>
              </a:ext>
            </a:extLst>
          </p:cNvPr>
          <p:cNvSpPr/>
          <p:nvPr/>
        </p:nvSpPr>
        <p:spPr>
          <a:xfrm>
            <a:off x="6067082" y="4693665"/>
            <a:ext cx="2651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Регулятор давления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48683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FFDCC7-A8F3-423B-9D4C-20B0FB505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255" y="2205910"/>
            <a:ext cx="1452562" cy="7316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здания, чтобы всё стало Умным</a:t>
            </a: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056" name="Picture 8" descr="http://www.procomelektrik.com/upload/procomelektrik-kurumsal-tanitim-0003.jpg">
            <a:extLst>
              <a:ext uri="{FF2B5EF4-FFF2-40B4-BE49-F238E27FC236}">
                <a16:creationId xmlns:a16="http://schemas.microsoft.com/office/drawing/2014/main" id="{4BA26A89-ED4E-4D04-94AB-25AC66AF2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02" y="492640"/>
            <a:ext cx="4488300" cy="448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cgbmyski.ru/wp-content/uploads/1/2/d/12d44f8eb3db41acba1b893a7592d3d2.jpeg">
            <a:extLst>
              <a:ext uri="{FF2B5EF4-FFF2-40B4-BE49-F238E27FC236}">
                <a16:creationId xmlns:a16="http://schemas.microsoft.com/office/drawing/2014/main" id="{399B397D-0076-406B-8C85-BF4819285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4" y="1799166"/>
            <a:ext cx="2316797" cy="154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997899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АСУТП – автоматизированная система управления технологическими процессами</a:t>
            </a: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6827520" y="470630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33977-9570-4F11-A849-287046BCC2A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052" name="Picture 4" descr="https://vektorsb.com/wp-content/uploads/2017/08/montazh_sistem_dispetcherizacii_zdanij1-768x575.jpg">
            <a:extLst>
              <a:ext uri="{FF2B5EF4-FFF2-40B4-BE49-F238E27FC236}">
                <a16:creationId xmlns:a16="http://schemas.microsoft.com/office/drawing/2014/main" id="{91CF362C-5E56-4C5D-BCFE-DE578DD6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46" y="954107"/>
            <a:ext cx="5596202" cy="418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s://cgbmyski.ru/wp-content/uploads/1/2/d/12d44f8eb3db41acba1b893a7592d3d2.jpeg">
            <a:extLst>
              <a:ext uri="{FF2B5EF4-FFF2-40B4-BE49-F238E27FC236}">
                <a16:creationId xmlns:a16="http://schemas.microsoft.com/office/drawing/2014/main" id="{9104C874-7467-465C-BA3A-DD9E26AA5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133" y="2461683"/>
            <a:ext cx="1126067" cy="10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768942"/>
      </p:ext>
    </p:extLst>
  </p:cSld>
  <p:clrMapOvr>
    <a:masterClrMapping/>
  </p:clrMapOvr>
  <p:transition spd="slow">
    <p:wipe dir="r"/>
    <p:extLst mod="1">
      <p:ext uri="smNativeData">
        <pr:smNativeData xmlns:pr="smNativeData" xmlns="" val="JnITXAAAAAAIBwAAAAAAAAoAAAACAAAAAAAAAAAAAAAAAAAAAQAAAAAAAAAAAAAAAAAAAAAAAAAAAAAA"/>
      </p:ext>
    </p:extLst>
  </p:transition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D3D65"/>
      </a:dk2>
      <a:lt2>
        <a:srgbClr val="BE0009"/>
      </a:lt2>
      <a:accent1>
        <a:srgbClr val="1C4C74"/>
      </a:accent1>
      <a:accent2>
        <a:srgbClr val="2C6D92"/>
      </a:accent2>
      <a:accent3>
        <a:srgbClr val="FFFFFF"/>
      </a:accent3>
      <a:accent4>
        <a:srgbClr val="000000"/>
      </a:accent4>
      <a:accent5>
        <a:srgbClr val="ABB2BC"/>
      </a:accent5>
      <a:accent6>
        <a:srgbClr val="276284"/>
      </a:accent6>
      <a:hlink>
        <a:srgbClr val="4797B9"/>
      </a:hlink>
      <a:folHlink>
        <a:srgbClr val="65C3E3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D3D65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BE0009"/>
        </a:dk2>
        <a:lt2>
          <a:srgbClr val="0D3D65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D3D65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BE0009"/>
        </a:dk2>
        <a:lt2>
          <a:srgbClr val="0D3D65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0D3D65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9209</TotalTime>
  <Words>2688</Words>
  <Application>Microsoft Office PowerPoint</Application>
  <PresentationFormat>Экран (16:9)</PresentationFormat>
  <Paragraphs>183</Paragraphs>
  <Slides>29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SimSun</vt:lpstr>
      <vt:lpstr>Arial</vt:lpstr>
      <vt:lpstr>Blogger Sans Light</vt:lpstr>
      <vt:lpstr>Blogger Sans Medium</vt:lpstr>
      <vt:lpstr>Calibri</vt:lpstr>
      <vt:lpstr>Cambria</vt:lpstr>
      <vt:lpstr>Roboto Condensed Light</vt:lpstr>
      <vt:lpstr>Times New Roman</vt:lpstr>
      <vt:lpstr>Wingdings</vt:lpstr>
      <vt:lpstr>Presentation</vt:lpstr>
      <vt:lpstr>Структурные схемы и особенности схемотехники современных цифровых устройств для АСУО (улицы, теплицы, промобъекты и АХО): БП, декодеры с DALI или DMX/RDM, а также устройства LPWAN для Nema и ZHAGA18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 Presentation</dc:title>
  <dc:creator>Paul Ivanov</dc:creator>
  <cp:lastModifiedBy>Андрей Сапрыкин</cp:lastModifiedBy>
  <cp:revision>1057</cp:revision>
  <dcterms:created xsi:type="dcterms:W3CDTF">2013-05-29T15:32:45Z</dcterms:created>
  <dcterms:modified xsi:type="dcterms:W3CDTF">2023-04-12T14:53:35Z</dcterms:modified>
</cp:coreProperties>
</file>