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62" r:id="rId1"/>
    <p:sldMasterId id="2147483663" r:id="rId2"/>
  </p:sldMasterIdLst>
  <p:notesMasterIdLst>
    <p:notesMasterId r:id="rId33"/>
  </p:notesMasterIdLst>
  <p:sldIdLst>
    <p:sldId id="256" r:id="rId3"/>
    <p:sldId id="325" r:id="rId4"/>
    <p:sldId id="291" r:id="rId5"/>
    <p:sldId id="301" r:id="rId6"/>
    <p:sldId id="260" r:id="rId7"/>
    <p:sldId id="293" r:id="rId8"/>
    <p:sldId id="261" r:id="rId9"/>
    <p:sldId id="296" r:id="rId10"/>
    <p:sldId id="298" r:id="rId11"/>
    <p:sldId id="302" r:id="rId12"/>
    <p:sldId id="304" r:id="rId13"/>
    <p:sldId id="306" r:id="rId14"/>
    <p:sldId id="303" r:id="rId15"/>
    <p:sldId id="308" r:id="rId16"/>
    <p:sldId id="312" r:id="rId17"/>
    <p:sldId id="310" r:id="rId18"/>
    <p:sldId id="299" r:id="rId19"/>
    <p:sldId id="309" r:id="rId20"/>
    <p:sldId id="314" r:id="rId21"/>
    <p:sldId id="316" r:id="rId22"/>
    <p:sldId id="315" r:id="rId23"/>
    <p:sldId id="319" r:id="rId24"/>
    <p:sldId id="317" r:id="rId25"/>
    <p:sldId id="318" r:id="rId26"/>
    <p:sldId id="321" r:id="rId27"/>
    <p:sldId id="323" r:id="rId28"/>
    <p:sldId id="320" r:id="rId29"/>
    <p:sldId id="322" r:id="rId30"/>
    <p:sldId id="324" r:id="rId31"/>
    <p:sldId id="290" r:id="rId32"/>
  </p:sldIdLst>
  <p:sldSz cx="9144000" cy="5143500" type="screen16x9"/>
  <p:notesSz cx="6858000" cy="9144000"/>
  <p:embeddedFontLst>
    <p:embeddedFont>
      <p:font typeface="Roboto Condensed" pitchFamily="2" charset="0"/>
      <p:regular r:id="rId34"/>
    </p:embeddedFont>
    <p:embeddedFont>
      <p:font typeface="Roboto Condensed Light" panose="020B060402020202020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16157C-ECFB-4F2C-BE50-E406E7D5497F}">
  <a:tblStyle styleId="{9716157C-ECFB-4F2C-BE50-E406E7D549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68941" autoAdjust="0"/>
  </p:normalViewPr>
  <p:slideViewPr>
    <p:cSldViewPr snapToGrid="0">
      <p:cViewPr varScale="1">
        <p:scale>
          <a:sx n="68" d="100"/>
          <a:sy n="68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8608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3008ac329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g73008ac329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Меня зовут Сапрыкин Андрей, я работаю в компании </a:t>
            </a:r>
            <a:r>
              <a:rPr lang="ru-RU" sz="11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Планар</a:t>
            </a:r>
            <a:r>
              <a:rPr lang="ru-RU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-СПБ Техническим директором и уже более 10 лет занимаюсь разработкой Светодиодных светильников и Систем управления освещением, а также подбором Технических решений и оптико-электронных комплектующих для Заказчиков.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Моя сегодняшняя презентация рассчитана на 35минут и называется -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АСУНО для Умных городов (крупных и небольших) и Умных загородных улиц: критерии выбора технологии (PLC, </a:t>
            </a: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LoRaWan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NB-</a:t>
            </a: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чтобы она работала, а не для "тендерной галочки". </a:t>
            </a:r>
            <a:endParaRPr dirty="0"/>
          </a:p>
        </p:txBody>
      </p:sp>
      <p:sp>
        <p:nvSpPr>
          <p:cNvPr id="76" name="Google Shape;76;g73008ac329_2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57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DALI, 0-10V, DMX/RDM –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 технологии или протоколы передачи данных,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Вам удобнее, в функциональном наружном освещении используются только внутри самих светильников – то есть между светильником и контроллером управления стандарта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ZHAGA.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Тянуть дополнительные линии от светильников до ШУНО никто не хочет по причине сложности и дороговизны, а если линия будет повреждена ремонтными работами, то восстанавливать её смогут только специально обученные службы, что делает их невозможным к применению. Но при этом в АХО – архитектурно художественном освещении, например мостов, фасадов зданий и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тп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все эти технологии применяются очень широко из-за того, что обеспечивают гарантированную доставку данных и команд управления. </a:t>
            </a:r>
            <a:endParaRPr dirty="0"/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81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Наиболее популярные проводные технологии передачи данных в уличном освещении - это управление освещением по силовой линии питания. Самая большая проблема этой технологии – если через несколько лет потребуется добавить новые светильники и провести работы по изменению текущих линий питания, то с данной технологией это очень дорого и сложно сделать – практически невозможно.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 популярная в мире технология позволяющая обеспечить Индивидуальное управление освещением это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PLC G3 –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это сложная модуляция  сигнала позволяющая обеспечить максимальную защиту от внешних помех, качества питающих кабелей, погодных условий, качества контактных соединений, различной индуктивно-ёмкостной нагрузки на линии питания и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тп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Модемы сделанные по данной технологии при использовании чипов от американских компаний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существенно дороже, чем контроллеры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радиотехнологий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надёжность существенно ниже, поэтому во всём мире идёт активный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перехоод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именно на 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LoRaWan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NB-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IoT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России вместо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G3 PLC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применяется старая и неустойчивая к помехам и оттого недорогая технология модуляции – амплитудная модуляция, которую применяют для тендерной галочки во время сдачи объекта и не используют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вдальнейшем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Самая популярная технология по питающим проводам обеспечивающая Групповое управление – это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диммирование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светильниками с помощью изменения входного напряжения, об этом выше уже было подробно рассказано.   </a:t>
            </a:r>
            <a:endParaRPr dirty="0"/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77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Подробно технология описана в журнале ПС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N4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от 2019г – суть её в том, что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Диммирование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светильников осуществляется без центрального управления от Диспетчера, а за счёт встроенного в Блок питания программного модуля, который определив географические координаты светильника и заданный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Горсветом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план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диммирования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сам автоматически его регулирует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втечение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всего года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взависимости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от времени года. На сегодняшний день это самый дешёвый способ группового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диммирования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уличных светильников без изменения текущей АСУНО – не требуется прокладка новых проводов питания и базовых станций. </a:t>
            </a:r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96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Основное преимущество беспроводных технологий над проводными – не требуется прокладка новых линий питания и возможность не менять существующие ШУНО, так как светильники передают и получают данные от базовых станций установленных вне ШУНО. Но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радиотехнологии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широко применяемые на рынке наружного освещения делятся на два основных типа – ячеистые технологии (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MESH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)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и с централизованным управлением.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Технология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NB-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IoT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, которую в нашей стране предлагает сотовый оператор связи компания МТС, имеет существенные преимущества на 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ZigBee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или 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Lorawan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Высокая скорость передачи данных и дальность, так как она работает на основе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LTE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технологий.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Данная технология работает на основе установленных сейчас Базовых сотовых станций, которые обеспечивают ковровое покрытие по всем городам России с минимальным количеством зон, где отсутствует радиосигнал – то есть не надо устанавливать вышки с базовыми станциями как это сейчас делается для новых проектов на Лора или 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Зигби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-подобных.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Задержка на одновременное управление-</a:t>
            </a:r>
            <a:r>
              <a:rPr lang="ru-RU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диммирование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светильниками не по календарю, а по сигналу от Диспетчера – из-за Аварии или, например, едет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VIP-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кортеж, ФСО-сотрудники которого управляют светом для безопасности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VIP-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лиц.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Лицензионный диапазон – только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NB-</a:t>
            </a:r>
            <a:r>
              <a:rPr lang="en-US" sz="1200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IoT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sym typeface="Calibri"/>
              </a:rPr>
              <a:t>технология позволяет гарантировать на длительный период времени, что никто не взломает СУО и не создаст помехи для её гарантированной работы путём установки Базовых станций от других систем автоматизации городской инфраструктуры.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sz="1200" baseline="0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sz="1200" baseline="0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sz="1200" baseline="0" dirty="0" smtClean="0">
              <a:solidFill>
                <a:schemeClr val="dk1"/>
              </a:solidFill>
              <a:latin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726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Умного города уже введено множество стандартов, как следует из данного ГОСТ п3.12 «умный город»: Градостроительная концепция и модель развития города, использующая информационно-коммуникационные технологии и интернет вещей для создания интеллектуальной городской инфраструктуры, достижения удобств общественных услуг, эффективности общественного</a:t>
            </a:r>
          </a:p>
          <a:p>
            <a:pPr marL="158750" indent="0">
              <a:buNone/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менеджмента и пригодности внешней среды для проживания.</a:t>
            </a:r>
            <a:endParaRPr lang="ru-RU" sz="1100" baseline="0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8750" lvl="0" indent="0" algn="just">
              <a:buSzPts val="1100"/>
              <a:buNone/>
            </a:pP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Цели создания </a:t>
            </a:r>
            <a:r>
              <a:rPr lang="ru-RU" sz="11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Умного города 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с помощью интеграции различных и разрозненных ИКТ (больницы, полиция, школы, электростанции и </a:t>
            </a:r>
            <a:r>
              <a:rPr lang="ru-RU" sz="11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тп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), АСУТП (водоснабжение, вентилирование, освещение и </a:t>
            </a:r>
            <a:r>
              <a:rPr lang="ru-RU" sz="11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тп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 и </a:t>
            </a:r>
            <a:r>
              <a:rPr lang="ru-RU" sz="11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IoT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(датчики метеостанций, электросчётчики, </a:t>
            </a:r>
            <a:r>
              <a:rPr lang="ru-RU" sz="11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водосчётчики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и </a:t>
            </a:r>
            <a:r>
              <a:rPr lang="ru-RU" sz="11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тп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 в единую Городскую Платформу для сбора данных и их анализа, чтобы обеспечить:</a:t>
            </a:r>
          </a:p>
          <a:p>
            <a:pPr marL="5017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+mj-lt"/>
              <a:buAutoNum type="arabicPeriod"/>
            </a:pPr>
            <a:r>
              <a:rPr lang="ru-RU" sz="11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Улучшение качества и комфорта жизни людей</a:t>
            </a:r>
          </a:p>
          <a:p>
            <a:pPr marL="501700" indent="-457200">
              <a:buClr>
                <a:schemeClr val="dk1"/>
              </a:buClr>
              <a:buSzPts val="1000"/>
              <a:buFont typeface="+mj-lt"/>
              <a:buAutoNum type="arabicPeriod"/>
            </a:pPr>
            <a:r>
              <a:rPr lang="ru-RU" sz="11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Безопасность населения</a:t>
            </a:r>
          </a:p>
          <a:p>
            <a:pPr marL="501700" indent="-457200">
              <a:buClr>
                <a:schemeClr val="dk1"/>
              </a:buClr>
              <a:buSzPts val="1000"/>
              <a:buFont typeface="+mj-lt"/>
              <a:buAutoNum type="arabicPeriod"/>
            </a:pPr>
            <a:r>
              <a:rPr lang="ru-RU" sz="1100" b="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Деловой</a:t>
            </a:r>
            <a:r>
              <a:rPr lang="ru-RU" sz="1100" b="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 активности</a:t>
            </a:r>
            <a:endParaRPr lang="ru-RU" sz="1100" b="0" dirty="0" smtClean="0">
              <a:solidFill>
                <a:schemeClr val="dk1"/>
              </a:solidFill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  <a:sym typeface="Roboto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100" baseline="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149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>
              <a:buNone/>
            </a:pPr>
            <a:endParaRPr lang="ru-RU" sz="1100" b="0" i="0" u="none" strike="noStrike" cap="none" dirty="0" smtClean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err="1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Всоответствии</a:t>
            </a:r>
            <a:r>
              <a:rPr lang="ru-RU" sz="1100" b="0" i="0" u="none" strike="noStrike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ПНСТ 447-2020 Информационные технологии. Умный город. Типовая архитектура ИКТ умного города. Часть 3. Инженерные системы умного города, данные поступают от Датчиков двух типов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</a:t>
            </a:r>
            <a:endParaRPr lang="ru-RU" sz="1100" b="1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387350" lvl="0" indent="-228600">
              <a:buAutoNum type="arabicParenR"/>
            </a:pPr>
            <a:r>
              <a:rPr lang="ru-RU" sz="1100" b="0" i="0" u="none" strike="noStrike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Считывающее оборудование — это оборудование, с помощью которого умный город может получать различные типы информации о городе, на основе которой можно осуществлять общее считывание и идентификацию, получение и сбор информации</a:t>
            </a:r>
          </a:p>
          <a:p>
            <a:pPr marL="38735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  <a:tabLst/>
              <a:defRPr/>
            </a:pPr>
            <a:r>
              <a:rPr lang="ru-RU" sz="1100" b="0" i="0" u="none" strike="noStrike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Исполнительное</a:t>
            </a:r>
            <a:r>
              <a:rPr lang="ru-RU" sz="1100" b="0" i="0" u="none" strike="noStrike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оборудование -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это оборудование, выполняющее функцию управления и контроля инфраструктуры умного города, окружающей среды, оборудования и людей. Оно используется различными приложениями умного города и пользователями. Примеры исполнительного оборудования Умного Города включают.</a:t>
            </a:r>
          </a:p>
          <a:p>
            <a:pPr marL="158750" lvl="0" indent="0">
              <a:buNone/>
            </a:pPr>
            <a:endParaRPr lang="en-US" sz="1100" b="0" i="0" u="none" strike="noStrike" cap="none" dirty="0" smtClean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lvl="0" indent="0">
              <a:buNone/>
            </a:pPr>
            <a:r>
              <a:rPr lang="ru-RU" sz="1100" b="0" i="0" u="none" strike="noStrike" cap="none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	Таким</a:t>
            </a:r>
            <a:r>
              <a:rPr lang="ru-RU" sz="1100" b="0" i="0" u="none" strike="noStrike" cap="none" baseline="0" dirty="0" smtClean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образом получается, что если Администрация Вашего города планирует войти в программу и назвать свой город Умным город, то любой контроллер управления светом, являющийся компонентов АСУНО и устанавливаемый в Светильник, является Датчиком Считывающего или Исполнительного оборудования по стандарту Умный город, так как в нем реализована как минимум одна функция – выключение света.</a:t>
            </a:r>
            <a:endParaRPr lang="ru-RU" sz="1100" b="0" i="0" u="none" strike="noStrike" cap="none" dirty="0" smtClean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100" b="0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dirty="0">
              <a:solidFill>
                <a:schemeClr val="tx1"/>
              </a:solidFill>
            </a:endParaRPr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24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>
              <a:buSzPts val="1100"/>
              <a:buNone/>
            </a:pPr>
            <a:r>
              <a:rPr lang="ru-RU" sz="1100" baseline="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Умный свет - 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такого определения по ГОСТ нет, поэтому на текущий момент каждый что хочет, то и понимает под этим термином. Предлагаю считать,</a:t>
            </a:r>
            <a:r>
              <a:rPr lang="ru-RU" sz="110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что 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Умный свет , по аналогии с Умным городом</a:t>
            </a:r>
            <a:r>
              <a:rPr lang="ru-RU" sz="110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- </a:t>
            </a:r>
            <a:r>
              <a:rPr lang="ru-RU" sz="11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это не светильник, а интеграция программной Платформы, АСУНО, опор с метками, различными Датчиками установленными на опору или в сам светильник.</a:t>
            </a:r>
            <a:endParaRPr lang="en-US" sz="11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100" b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Но то, что Термина Умный свет</a:t>
            </a:r>
            <a:r>
              <a:rPr lang="ru-RU" sz="1100" b="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или Умный светильник нет в существующих ГОСТах, это не значит что о нём забыли, так как в РФ принят ГОСТ ЭМС Умного города и а данном документе в Приложении А указано, что светильники должны соответствовать ГОСТ </a:t>
            </a:r>
            <a:r>
              <a:rPr lang="en-US" sz="1100" b="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CISPR15-2014, </a:t>
            </a:r>
            <a:r>
              <a:rPr lang="ru-RU" sz="1100" b="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который применяется уже давно за рубежом и этот ГОСТ требует соблюдения ЭМИ в диапазоне 9кГц-300МГЦ, а не как текущий только в полосе 9кГц-30МГц по ТР ТС, то </a:t>
            </a:r>
            <a:r>
              <a:rPr lang="ru-RU" sz="1100" b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80% всех светильников производимых на территории РФ не соответствует</a:t>
            </a:r>
            <a:r>
              <a:rPr lang="ru-RU" sz="1100" b="0" baseline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данным требованиям, </a:t>
            </a:r>
            <a:r>
              <a:rPr lang="ru-RU" sz="1100" b="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для наружного и внутреннего освещения не соответствует, так как в РФ действуют нормы </a:t>
            </a:r>
            <a:endParaRPr lang="en-US" sz="1100" b="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US" sz="11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7878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 smtClean="0"/>
              <a:t>Операторы связи в Умном городе – по аналогии с операторами сотовой связи или операторами-провайдерами интернета 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тп</a:t>
            </a:r>
            <a:r>
              <a:rPr lang="ru-RU" baseline="0" dirty="0" smtClean="0"/>
              <a:t>, они заключают Договор с </a:t>
            </a:r>
            <a:r>
              <a:rPr lang="ru-RU" baseline="0" dirty="0" err="1" smtClean="0"/>
              <a:t>ГорСветами</a:t>
            </a:r>
            <a:r>
              <a:rPr lang="ru-RU" baseline="0" dirty="0" smtClean="0"/>
              <a:t> или компанией, которая осуществляет </a:t>
            </a:r>
            <a:r>
              <a:rPr lang="ru-RU" baseline="0" dirty="0" err="1" smtClean="0"/>
              <a:t>Энергосервисный</a:t>
            </a:r>
            <a:r>
              <a:rPr lang="ru-RU" baseline="0" dirty="0" smtClean="0"/>
              <a:t> контракт наружного освещения в городе на обслуживание </a:t>
            </a:r>
            <a:r>
              <a:rPr lang="ru-RU" baseline="0" dirty="0" err="1" smtClean="0"/>
              <a:t>Светоточек</a:t>
            </a:r>
            <a:r>
              <a:rPr lang="ru-RU" baseline="0" dirty="0" smtClean="0"/>
              <a:t> – каждая точка это для них </a:t>
            </a:r>
            <a:r>
              <a:rPr lang="en-US" baseline="0" dirty="0" smtClean="0"/>
              <a:t>“</a:t>
            </a:r>
            <a:r>
              <a:rPr lang="ru-RU" baseline="0" dirty="0" smtClean="0"/>
              <a:t>абонент связи</a:t>
            </a:r>
            <a:r>
              <a:rPr lang="en-US" baseline="0" dirty="0" smtClean="0"/>
              <a:t>”</a:t>
            </a:r>
            <a:r>
              <a:rPr lang="ru-RU" baseline="0" dirty="0" smtClean="0"/>
              <a:t> имеющий уникальный номер, который больше нигде не повторяется. Оператор связи предоставляет следующие услуги, за которые он получает абонентскую плату</a:t>
            </a:r>
            <a:r>
              <a:rPr lang="en-US" baseline="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базовых станций – как и любые другие устройства они выходят из строя и требуется быстрое решение аварийных ситуаций. При отсутствии оператора связи, когда компании берут на себя роль обслуживающей организации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 можете столкнуться со множеством вытекающих из этого проблем.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Хранение, передача и защита данных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своих мощностях – используются сервера их ЦОДД центров для хранения так называемых </a:t>
            </a:r>
            <a:r>
              <a:rPr lang="en-US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DATA, 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передаются не только от светильников, но и датчиков в АСУНО и всех других устройств работающих в технологических процессах города – канализация, автобусы, светофоры и </a:t>
            </a:r>
            <a:r>
              <a:rPr lang="ru-RU" sz="1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тп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сервисы – постоянная модернизация и предложение нового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функционала для </a:t>
            </a:r>
            <a:r>
              <a:rPr lang="ru-RU" sz="11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Горсветов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зарабатывать помимо экономии электроэнергии ещё и на обработке данных полученных с устройств подключённых к опорам освещения.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платформа АСУТП города – постоянный контроль за исправностью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программного обеспечения, которое обрабатывает множество процессов в городе в том числе и Наружное освещение.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Масштабируемость – подключение к платформе новых групп</a:t>
            </a:r>
            <a:r>
              <a:rPr lang="ru-RU" sz="11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светильников, в том числе и например светильников других городов, чтобы иметь единый пункт Диспетчеризации.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675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29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 smtClean="0"/>
              <a:t>В</a:t>
            </a:r>
            <a:r>
              <a:rPr lang="ru-RU" baseline="0" dirty="0" smtClean="0"/>
              <a:t> конце 2020г был объявлен крупнейший тендер по наружному освещению города Нижний Новгород в честь 800-летия. Тендер выиграла компания БЛ Групп с общей итоговой суммой контракта 2,3млрд рублей и фантастическим количеством поставляемого оборудования – 65.000 штук светильников из которых 20.000 штук с индивидуальным управлением и 45.000 штук с групповым управлением, а также 1000 штук ШУНО и 100 </a:t>
            </a:r>
            <a:r>
              <a:rPr lang="ru-RU" baseline="0" dirty="0" err="1" smtClean="0"/>
              <a:t>шт</a:t>
            </a:r>
            <a:r>
              <a:rPr lang="ru-RU" baseline="0" dirty="0" smtClean="0"/>
              <a:t> базовых станций – то есть по 200штук светильников на 1 базовую станцию. На сайте </a:t>
            </a:r>
            <a:r>
              <a:rPr lang="ru-RU" baseline="0" dirty="0" err="1" smtClean="0"/>
              <a:t>госзакупок</a:t>
            </a:r>
            <a:r>
              <a:rPr lang="ru-RU" baseline="0" dirty="0" smtClean="0"/>
              <a:t> выложено ТЗ на светильники и АСУНО, где Вы можете ознакомиться с качественно оформленной технической документацией и использовать её как </a:t>
            </a:r>
            <a:r>
              <a:rPr lang="en-US" baseline="0" dirty="0" smtClean="0"/>
              <a:t>“</a:t>
            </a:r>
            <a:r>
              <a:rPr lang="ru-RU" baseline="0" dirty="0" smtClean="0"/>
              <a:t>рыбу</a:t>
            </a:r>
            <a:r>
              <a:rPr lang="en-US" baseline="0" dirty="0" smtClean="0"/>
              <a:t>”</a:t>
            </a:r>
            <a:r>
              <a:rPr lang="ru-RU" baseline="0" dirty="0" smtClean="0"/>
              <a:t> для своих проектов.</a:t>
            </a: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39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самом начале своей презентации я кратко расскажу об основных технологиях используемых в управлении светом в Умном освещении, а во второй части мы рассмотрим ТЗ на освещение </a:t>
            </a:r>
            <a:r>
              <a:rPr lang="ru-RU" sz="1100" baseline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крупнейшх</a:t>
            </a:r>
            <a:r>
              <a:rPr lang="ru-RU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городов в России – Ярославле и Нижнем Новгороде, чтобы разобраться в тендерных галочках ограничивающих качественный свет. Так как презентация охватывает очень широкую тему для обсуждения, а времени выделено очень мало, то конечно если у Вас появятся вопросы, то в конце презентации у Вас будет 5 минут, также мы можем пообщаться во время фуршета после 18-00 или присылайте вопросы на мой </a:t>
            </a:r>
            <a:r>
              <a:rPr lang="en-US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100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Итак поехали…</a:t>
            </a: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908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Также на сайте с тендерной документацией выложен годовой план </a:t>
            </a:r>
            <a:r>
              <a:rPr lang="ru-RU" baseline="0" dirty="0" err="1" smtClean="0"/>
              <a:t>диммирования</a:t>
            </a:r>
            <a:r>
              <a:rPr lang="ru-RU" baseline="0" dirty="0" smtClean="0"/>
              <a:t> светильников от </a:t>
            </a:r>
            <a:r>
              <a:rPr lang="ru-RU" baseline="0" dirty="0" err="1" smtClean="0"/>
              <a:t>Горсвета</a:t>
            </a:r>
            <a:r>
              <a:rPr lang="ru-RU" baseline="0" dirty="0" smtClean="0"/>
              <a:t> НН, по которому должны </a:t>
            </a:r>
            <a:r>
              <a:rPr lang="ru-RU" baseline="0" dirty="0" err="1" smtClean="0"/>
              <a:t>диммироваться</a:t>
            </a:r>
            <a:r>
              <a:rPr lang="ru-RU" baseline="0" dirty="0" smtClean="0"/>
              <a:t> все светильники в НН в ночное время, чтобы обеспечивать денежную экономию ЭЭ не только на период действия </a:t>
            </a:r>
            <a:r>
              <a:rPr lang="ru-RU" baseline="0" dirty="0" err="1" smtClean="0"/>
              <a:t>Энергосервисного</a:t>
            </a:r>
            <a:r>
              <a:rPr lang="ru-RU" baseline="0" dirty="0" smtClean="0"/>
              <a:t> контракта, но и </a:t>
            </a:r>
            <a:r>
              <a:rPr lang="ru-RU" baseline="0" dirty="0" err="1" smtClean="0"/>
              <a:t>вдальнейшем</a:t>
            </a:r>
            <a:r>
              <a:rPr lang="ru-RU" baseline="0" dirty="0" smtClean="0"/>
              <a:t> и что ещё более важно – обеспечивать уменьшение выбросов углекислого газа и тем самым обеспечивать комфорт жителям города. Это прекрасное решение городских властей – недорогое и надёжное решение, но будет ли оно реализовано это покажет время.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3542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На 67 странице описано техническое задание к контроллеру управления освещением, который устанавливается на светильник и к Базовой станции. Попробуем разобраться, что же прописано в ТЗ для Тендерной галочки и блокирует созданию современных</a:t>
            </a:r>
            <a:r>
              <a:rPr lang="en-US" baseline="0" dirty="0" smtClean="0"/>
              <a:t> </a:t>
            </a:r>
            <a:r>
              <a:rPr lang="ru-RU" baseline="0" dirty="0" smtClean="0"/>
              <a:t>АСУНО для городов</a:t>
            </a:r>
            <a:r>
              <a:rPr lang="en-US" baseline="0" dirty="0" smtClean="0"/>
              <a:t>: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baseline="0" dirty="0" smtClean="0"/>
              <a:t>Установка контроллера строго на отсеком питания – то есть если у Вас светильник разработан так, что разъём </a:t>
            </a:r>
            <a:r>
              <a:rPr lang="en-US" baseline="0" dirty="0" smtClean="0"/>
              <a:t>NEMA </a:t>
            </a:r>
            <a:r>
              <a:rPr lang="ru-RU" baseline="0" dirty="0" smtClean="0"/>
              <a:t>над светодиодами, то он не подойдёт под тендер – но при этом это никак не влияет на работу светильника и его управление.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baseline="0" dirty="0" smtClean="0"/>
              <a:t>Электропитание от 220В исключительно – значит компания планировала использовать специальные блоки питания с внешним питание, а не массовые применяемые на рынке.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 baseline="0" dirty="0" smtClean="0"/>
              <a:t>Управляющий интерфейс с </a:t>
            </a:r>
            <a:r>
              <a:rPr lang="en-US" baseline="0" dirty="0" smtClean="0"/>
              <a:t>DALI </a:t>
            </a:r>
            <a:r>
              <a:rPr lang="ru-RU" baseline="0" dirty="0" smtClean="0"/>
              <a:t>сразу исключается – а на каком сновании</a:t>
            </a:r>
            <a:r>
              <a:rPr lang="en-US" baseline="0" dirty="0" smtClean="0"/>
              <a:t>? </a:t>
            </a:r>
            <a:r>
              <a:rPr lang="ru-RU" baseline="0" dirty="0" smtClean="0"/>
              <a:t>В чем преимущество для управления светильником</a:t>
            </a:r>
            <a:r>
              <a:rPr lang="en-US" baseline="0" dirty="0" smtClean="0"/>
              <a:t>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US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44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К сожалению, такой крупный проект на 20.000 штук </a:t>
            </a:r>
            <a:r>
              <a:rPr lang="ru-RU" baseline="0" dirty="0" err="1" smtClean="0"/>
              <a:t>светоточек</a:t>
            </a:r>
            <a:r>
              <a:rPr lang="ru-RU" baseline="0" dirty="0" smtClean="0"/>
              <a:t> без </a:t>
            </a:r>
            <a:r>
              <a:rPr lang="ru-RU" baseline="0" dirty="0" err="1" smtClean="0"/>
              <a:t>полампового</a:t>
            </a:r>
            <a:r>
              <a:rPr lang="ru-RU" baseline="0" dirty="0" smtClean="0"/>
              <a:t> контроля и поэтому совершенно непонятно в чём необходимость такого дорогого </a:t>
            </a:r>
            <a:r>
              <a:rPr lang="ru-RU" baseline="0" dirty="0" err="1" smtClean="0"/>
              <a:t>диммирования</a:t>
            </a:r>
            <a:r>
              <a:rPr lang="ru-RU" baseline="0" dirty="0" smtClean="0"/>
              <a:t> вместо дешёвого управления как это реализовано на других 45.000 штуках светильников. </a:t>
            </a:r>
            <a:endParaRPr lang="en-US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US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619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А указание диапазона частоты передачи данных запрещает применение технологии </a:t>
            </a:r>
            <a:r>
              <a:rPr lang="en-US" baseline="0" dirty="0" smtClean="0"/>
              <a:t>NB-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, </a:t>
            </a:r>
            <a:r>
              <a:rPr lang="ru-RU" baseline="0" dirty="0" smtClean="0"/>
              <a:t>которая бы существенно уменьшила стоимость проекта и упростила его реализацию, так как </a:t>
            </a:r>
            <a:endParaRPr lang="en-US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881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Текущее ковровое покрытие сетью </a:t>
            </a:r>
            <a:r>
              <a:rPr lang="en-US" baseline="0" dirty="0" smtClean="0"/>
              <a:t>NB-</a:t>
            </a:r>
            <a:r>
              <a:rPr lang="en-US" baseline="0" dirty="0" err="1" smtClean="0"/>
              <a:t>IoT</a:t>
            </a:r>
            <a:r>
              <a:rPr lang="en-US" baseline="0" dirty="0" smtClean="0"/>
              <a:t> </a:t>
            </a:r>
            <a:r>
              <a:rPr lang="ru-RU" baseline="0" dirty="0" smtClean="0"/>
              <a:t>от МТС позволяет применить светильники в Нижнем Новгороде без расстановки по городу 100штук Базовых станций – настройка системы заняла бы пару дней </a:t>
            </a:r>
            <a:r>
              <a:rPr lang="ru-RU" baseline="0" dirty="0" err="1" smtClean="0"/>
              <a:t>вотличие</a:t>
            </a:r>
            <a:r>
              <a:rPr lang="ru-RU" baseline="0" dirty="0" smtClean="0"/>
              <a:t> от нескольких недель с ещё негарантированным результатом, так как диапазон </a:t>
            </a:r>
            <a:r>
              <a:rPr lang="ru-RU" baseline="0" dirty="0" err="1" smtClean="0"/>
              <a:t>нелицензируемый</a:t>
            </a:r>
            <a:r>
              <a:rPr lang="ru-RU" baseline="0" dirty="0" smtClean="0"/>
              <a:t> и в этом городе уже установлено много базовых станций </a:t>
            </a:r>
            <a:r>
              <a:rPr lang="en-US" baseline="0" dirty="0" smtClean="0"/>
              <a:t>LORAWAN. </a:t>
            </a:r>
            <a:r>
              <a:rPr lang="ru-RU" baseline="0" dirty="0" smtClean="0"/>
              <a:t>Поэтому есть вероятность, что исполнитель контракта перейдёт на</a:t>
            </a:r>
            <a:r>
              <a:rPr lang="en-US" baseline="0" dirty="0" smtClean="0"/>
              <a:t> </a:t>
            </a:r>
            <a:r>
              <a:rPr lang="ru-RU" baseline="0" dirty="0" smtClean="0"/>
              <a:t>ячеистую технологию, но у неё тоже множество недостатков. </a:t>
            </a:r>
            <a:endParaRPr lang="en-US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7710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В начале 2021г </a:t>
            </a:r>
            <a:r>
              <a:rPr lang="ru-RU" baseline="0" dirty="0" err="1" smtClean="0"/>
              <a:t>Россети</a:t>
            </a:r>
            <a:r>
              <a:rPr lang="ru-RU" baseline="0" dirty="0" smtClean="0"/>
              <a:t> выигрывают тендер у компании БЛ Групп по освещению города Ярославль на предстоящий день города – сумма тендера 1,1млрд и общая поставка 27.505 штук светильников с гарантией в 7лет – тендер по объёму денег и количеству светильников в 2 раза меньше, чем на Нижний Новгород.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699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Итак, какие тендерные галочки в данном проекте присутствуют. Данный тендер отличается от многих других существующих на рынке тем, что </a:t>
            </a:r>
            <a:r>
              <a:rPr lang="ru-RU" baseline="0" dirty="0" err="1" smtClean="0"/>
              <a:t>Горсвет</a:t>
            </a:r>
            <a:r>
              <a:rPr lang="ru-RU" baseline="0" dirty="0" smtClean="0"/>
              <a:t> указал в требованиях, что должен быть ЭМПРА, а не импульсный блок питания как это делается во всем развитом мире и более того, сотрудники искренне верят в то, что такой инновационный блок превосходит по параметрам ЭПРА и имеет низкую световую пульсацию с высоким КМ, но где Вы видели, чтобы диапазон входного напряжения соответствовал требованиям ГОСТ в 198-242В</a:t>
            </a:r>
            <a:r>
              <a:rPr lang="en-US" baseline="0" dirty="0" smtClean="0"/>
              <a:t>?</a:t>
            </a: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482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Очень интересный пункт о конструкции светильника – только экструзия, то есть только дешёвые светильники, а красивые с точки зрения промышленного дизайна светильники сделанные методом литья и на изготовление которых потрачены миллионы и которые применяются во всем мире, чтобы и светило хорошо и красивое изделие было – не допускаются к участию – это уже очень странное требование и возникают вопросы. 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110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Но это мелочи, самое интересное в данном ТЗ – это полное отсутствие о необходимости </a:t>
            </a:r>
            <a:r>
              <a:rPr lang="ru-RU" baseline="0" dirty="0" err="1" smtClean="0"/>
              <a:t>диммирования</a:t>
            </a:r>
            <a:r>
              <a:rPr lang="ru-RU" baseline="0" dirty="0" smtClean="0"/>
              <a:t> светильников – только включение и выключение и полное отсутствие экономии электроэнергии в ночное время, чтобы сберечь природу и выбросы </a:t>
            </a:r>
            <a:r>
              <a:rPr lang="en-US" baseline="0" dirty="0" smtClean="0"/>
              <a:t>CO2 </a:t>
            </a:r>
            <a:r>
              <a:rPr lang="ru-RU" baseline="0" dirty="0" smtClean="0"/>
              <a:t>в воздух. Правда в ТЗ указано, что ШУНО может включать-выключать линии освещения </a:t>
            </a:r>
            <a:r>
              <a:rPr lang="ru-RU" baseline="0" dirty="0" err="1" smtClean="0"/>
              <a:t>пофазно</a:t>
            </a:r>
            <a:r>
              <a:rPr lang="ru-RU" baseline="0" dirty="0" smtClean="0"/>
              <a:t>, но так как по СП это запрещено, то наверное это какая-то ошибка при составлении ТЗ. </a:t>
            </a:r>
            <a:r>
              <a:rPr lang="ru-RU" baseline="0" dirty="0" err="1" smtClean="0"/>
              <a:t>Вообщем</a:t>
            </a:r>
            <a:r>
              <a:rPr lang="ru-RU" baseline="0" dirty="0" smtClean="0"/>
              <a:t> данный документ мы бы не рекомендовали к применению для составления ТЗ на освещение в Вашем городе, если Вы хотите сделать качественное освещение с современной АСУНО.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ru-RU" baseline="0" dirty="0" smtClean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4131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aseline="0" dirty="0" smtClean="0"/>
              <a:t>Подводя итог вышесказанному получается, что сотрудники </a:t>
            </a:r>
            <a:r>
              <a:rPr lang="ru-RU" baseline="0" dirty="0" err="1" smtClean="0"/>
              <a:t>Горсвета</a:t>
            </a:r>
            <a:r>
              <a:rPr lang="ru-RU" baseline="0" dirty="0" smtClean="0"/>
              <a:t> в Нижнем Новгороде, которые готовили ТЗ к тендеру меньше думали о </a:t>
            </a:r>
            <a:r>
              <a:rPr lang="en-US" baseline="0" dirty="0" smtClean="0"/>
              <a:t>“</a:t>
            </a:r>
            <a:r>
              <a:rPr lang="ru-RU" baseline="0" dirty="0" smtClean="0"/>
              <a:t>тендерных галочках</a:t>
            </a:r>
            <a:r>
              <a:rPr lang="en-US" baseline="0" dirty="0" smtClean="0"/>
              <a:t>”</a:t>
            </a:r>
            <a:r>
              <a:rPr lang="ru-RU" baseline="0" dirty="0" smtClean="0"/>
              <a:t>, а больше думали об </a:t>
            </a:r>
            <a:r>
              <a:rPr lang="ru-RU" baseline="0" dirty="0" err="1" smtClean="0"/>
              <a:t>энергоэффективности</a:t>
            </a:r>
            <a:r>
              <a:rPr lang="ru-RU" baseline="0" dirty="0" smtClean="0"/>
              <a:t> и чистому воздуху, сократив выбросы </a:t>
            </a:r>
            <a:r>
              <a:rPr lang="en-US" baseline="0" dirty="0" smtClean="0"/>
              <a:t>CO2</a:t>
            </a:r>
            <a:r>
              <a:rPr lang="ru-RU" baseline="0" dirty="0" smtClean="0"/>
              <a:t> для Комфортной жизни жителей этого замечательного города. 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60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3008ac329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" name="Google Shape;91;g73008ac329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2" name="Google Shape;92;g73008ac329_2_33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39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73008ac329_2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g73008ac329_2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57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008ac329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g73008ac329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000" b="1" i="0" u="none" strike="noStrike" cap="none" dirty="0" smtClean="0">
                <a:solidFill>
                  <a:schemeClr val="dk1"/>
                </a:solidFill>
                <a:latin typeface="Arial"/>
                <a:ea typeface="Roboto Condensed Light"/>
                <a:cs typeface="Roboto Condensed Light"/>
                <a:sym typeface="Roboto Condensed Light"/>
              </a:rPr>
              <a:t>АСУНО</a:t>
            </a:r>
            <a:r>
              <a:rPr lang="ru-RU" sz="1000" b="0" i="0" u="none" strike="noStrike" cap="none" dirty="0" smtClean="0">
                <a:solidFill>
                  <a:schemeClr val="dk1"/>
                </a:solidFill>
                <a:latin typeface="Arial"/>
                <a:ea typeface="Roboto Condensed Light"/>
                <a:cs typeface="Roboto Condensed Light"/>
                <a:sym typeface="Roboto Condensed Light"/>
              </a:rPr>
              <a:t> (Автоматизированная Система Управления Наружным Освещением) и </a:t>
            </a:r>
            <a:r>
              <a:rPr lang="ru-RU" sz="1000" b="1" i="0" u="none" strike="noStrike" cap="none" dirty="0" smtClean="0">
                <a:solidFill>
                  <a:schemeClr val="dk1"/>
                </a:solidFill>
                <a:latin typeface="Arial"/>
                <a:ea typeface="Roboto Condensed Light"/>
                <a:cs typeface="Roboto Condensed Light"/>
                <a:sym typeface="Roboto Condensed Light"/>
              </a:rPr>
              <a:t>АСКУЭ</a:t>
            </a:r>
            <a:r>
              <a:rPr lang="ru-RU" sz="1000" b="0" i="0" u="none" strike="noStrike" cap="none" dirty="0" smtClean="0">
                <a:solidFill>
                  <a:schemeClr val="dk1"/>
                </a:solidFill>
                <a:latin typeface="Arial"/>
                <a:ea typeface="Roboto Condensed Light"/>
                <a:cs typeface="Roboto Condensed Light"/>
                <a:sym typeface="Roboto Condensed Light"/>
              </a:rPr>
              <a:t> (</a:t>
            </a:r>
            <a:r>
              <a:rPr lang="ru-RU" sz="1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Автоматизированная система контроля учёта электроэнергии)</a:t>
            </a:r>
            <a:r>
              <a:rPr lang="ru-RU" sz="1000" b="0" i="0" u="none" strike="noStrike" cap="none" dirty="0" smtClean="0">
                <a:solidFill>
                  <a:schemeClr val="dk1"/>
                </a:solidFill>
                <a:latin typeface="Arial"/>
                <a:ea typeface="Roboto Condensed Light"/>
                <a:cs typeface="Roboto Condensed Light"/>
                <a:sym typeface="Roboto Condensed Light"/>
              </a:rPr>
              <a:t>: это интеллектуальные сети, целью которой является автоматизированное управление наружным освещением и учет энергопотребления на данном объекте.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Основные задачи любой АСУНО и АСКУЭ: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1) Контроль и регистрация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2) </a:t>
            </a:r>
            <a:r>
              <a:rPr lang="ru-RU" b="0" dirty="0" err="1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Энергоэффективность</a:t>
            </a: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 и учёт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3) Безопасность и надёжность системы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b="0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4) Удобство и простота для Пользователя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73008ac329_2_4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44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3008ac329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3" name="Google Shape;113;g73008ac329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Свод правил СП </a:t>
            </a:r>
            <a:r>
              <a:rPr lang="ru" sz="1200" dirty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52.13330.2016 Естественное и искусственное освещение </a:t>
            </a: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пункт 7.5.1.12 – разрешают снижение светового потока светильника, фактически снижение электрической мощности светильника до 50% в ночное время и и при этом полностью запрещают пофазное выключение светильников через один-два, как это до сих пор принято во многих городах и по</a:t>
            </a:r>
            <a:r>
              <a:rPr lang="ru-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сё</a:t>
            </a: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лках несмотря на запрет. Благодаря этому пункту своду</a:t>
            </a:r>
            <a:r>
              <a:rPr lang="ru" sz="1200" baseline="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правил </a:t>
            </a: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АСУНО с диммированием</a:t>
            </a:r>
            <a:r>
              <a:rPr lang="ru" sz="1200" baseline="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становятся все более популярными в городах вместо</a:t>
            </a:r>
            <a:r>
              <a:rPr lang="ru" sz="1200" baseline="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 привычного пофазного вкл-выкл рубильника</a:t>
            </a:r>
            <a:r>
              <a:rPr lang="ru" sz="1200" dirty="0" smtClean="0">
                <a:solidFill>
                  <a:srgbClr val="33333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73008ac329_2_47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47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008ac329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9" name="Google Shape;99;g73008ac329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 слайде представлен типовой ШУНО – шкаф управления наружным освещением для АСУНО с большим количеством управляемых </a:t>
            </a:r>
            <a:r>
              <a:rPr lang="ru-RU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светоточек</a:t>
            </a: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В составе ШУНО всегда присутствует: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  <a:tabLst/>
              <a:defRPr/>
            </a:pP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контроллер – мозг всей системы для управления светильниками и датчиками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  <a:tabLst/>
              <a:defRPr/>
            </a:pP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модем для передачи и получения данных от Диспетчера </a:t>
            </a:r>
            <a:r>
              <a:rPr lang="ru-RU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Горсвета</a:t>
            </a:r>
            <a:endParaRPr lang="ru-RU" i="0" u="none" strike="noStrike" cap="none" baseline="0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  <a:tabLst/>
              <a:defRPr/>
            </a:pP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ЭЭ - электрический счётчик для коммерческого учёта потребляемой электроэнергии всей ОУ (осветительной установкой) – а именно светильники, потери на проводах питания, датчики всевозможные и </a:t>
            </a:r>
            <a:r>
              <a:rPr lang="ru-RU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тп</a:t>
            </a:r>
            <a:endParaRPr lang="ru-RU" i="0" u="none" strike="noStrike" cap="none" baseline="0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arenR"/>
              <a:tabLst/>
              <a:defRPr/>
            </a:pPr>
            <a:r>
              <a:rPr lang="ru-RU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Различные электротехнические устройства – реле, клеммы, светосигнальная аппаратура и </a:t>
            </a:r>
            <a:r>
              <a:rPr lang="ru-RU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тп</a:t>
            </a:r>
            <a:endParaRPr lang="ru-RU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endParaRPr lang="ru-RU" b="0" i="0" u="none" strike="noStrike" cap="none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None/>
              <a:tabLst/>
              <a:defRPr/>
            </a:pPr>
            <a:r>
              <a:rPr lang="ru-RU" b="0" i="0" u="none" strike="noStrike" cap="none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Взависимости</a:t>
            </a:r>
            <a:r>
              <a:rPr lang="ru-RU" b="0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от подключаемого дополнительного оборудования к данному ШУНО мы можем получить ту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или иную конфигурацию управления светильниками, а именно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: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 lang="ru-RU" b="0" i="0" u="none" strike="noStrike" cap="none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ru-RU" b="1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Групповое </a:t>
            </a:r>
            <a:r>
              <a:rPr lang="ru-RU" b="1" i="0" u="none" strike="noStrike" cap="none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вкл-выкл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b="0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– это управление группой светильников при котором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они только включаются и выключаются без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диммирования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lang="ru-RU" b="1" i="0" u="none" strike="noStrike" cap="none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ru-RU" b="1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Групповое </a:t>
            </a:r>
            <a:r>
              <a:rPr lang="ru-RU" b="1" i="0" u="none" strike="noStrike" cap="none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диммирование</a:t>
            </a:r>
            <a:r>
              <a:rPr lang="ru-RU" b="1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светильниками</a:t>
            </a:r>
            <a:r>
              <a:rPr lang="ru-RU" b="0" i="0" u="none" strike="noStrike" cap="none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– это управление группой светильников при котором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они включаются и выключаются, а также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диммируются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одинаково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 одно и тоже время. Узнать о состоянии светильника – исправен или нет возможно только косвенным путём по показаниям счётчика ЭЭ электроэнергии на всю линию освещения установленного в ШУНО, поэтому для определения какой именно светильник неисправен обязательно требуется выезд бригады с вышкой в дневное время и включение линии освещения, чтобы визуально выявить неисправный светильник. Такой тип управления часто встречается ещё со времён разрядных ламп путём установки дополнительного Шкафа с 1 или 3 автотрансформаторами высокой мощности. В светильниках устанавливается вместо Импульсного токового драйвера ЭМПРА – электромагнитный преобразователь, который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взависимости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от входного напряжения регулирует ток на светодиодах.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ru-RU" b="1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Индивидуальное управление светильниками 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- это управление при котором каждый светильник имеет свой уникальный адрес и может управляться и опрашиваться независимо от остальных светильников установленных на объекте. Но при этом в случае неисправности светильника, например не работает блок питания, также неисправность можно оценить только косвенно с помощью внешнего счётчика ЭЭ и выезда бригады. Например, индивидуальное управление светильниками обязательно применяется для освещения протяжённых тоннелей, где требуется создать различный уровень освещённости на протяжении туннеля в разное время и при различной естественной освещённости, чтобы не ослепить водителей – это обязательное условие для безопасности движения. Чаще всего такой тип управления встречается в системах управления по силовой линии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PLC – power line communication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и по радиоканалу с технологией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MESH,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когда передача данных осуществляется от светильника к светильнику, а не напрямую от базовой станции к светильнику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Связано это со сложностью передачи данных от светильников на базовую станцию или ШУНО из-за несовершенства этих технологий и их медлительности в сетях с большим количеством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светоточек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+mj-lt"/>
              <a:buAutoNum type="arabicPeriod"/>
              <a:tabLst/>
              <a:defRPr/>
            </a:pPr>
            <a:r>
              <a:rPr lang="ru-RU" b="1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Индивидуальное управление светильниками с </a:t>
            </a:r>
            <a:r>
              <a:rPr lang="ru-RU" b="1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поламповым</a:t>
            </a:r>
            <a:r>
              <a:rPr lang="ru-RU" b="1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контролем состояния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– это управление при котором каждый светильник имеет свой уникальный адрес и может управляться и опрашиваться независимо от остальных светильников установленных на объекте, при этом светильник имеет встроенную функцию технического учёта потребляемой им электроэнергии и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вслучае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его неисправности он сообщает Диспетчеру какой именно светильник неисправен. Самое главное преимущество данного управления – Вы можете получать данные о потребляемой мощности каждого светильника отдельно и тем самым знать о мощности выделяемой на силовых проводах и на других устройствах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запитываемых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от линии освещения и тем самым не выключать всю линию освещения, позволяя ей работать круглосуточно и приносить деньги за счёт продажи электроэнергии сторонним потребителям, например камеры, датчики погоды, зарядка электротранспорта и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тп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о чем мы далее поговорим подробнее. Данная управление чаще всего применяется в </a:t>
            </a:r>
            <a:r>
              <a:rPr lang="ru-RU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радиотехнологиях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таких как 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LoRaWan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NB-</a:t>
            </a:r>
            <a:r>
              <a:rPr lang="en-US" b="0" i="0" u="none" strike="noStrike" cap="none" baseline="0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IoT</a:t>
            </a:r>
            <a:r>
              <a:rPr lang="ru-RU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а базовая станция стоит зачастую удалённо от ШУНО, так как она не привязана к проводам питания светильников и её установка должна обеспечить наилучший приём радиосигнала на всей территории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</a:t>
            </a:r>
            <a:endParaRPr lang="ru-RU" b="0" i="0" u="none" strike="noStrike" cap="none" baseline="0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ru-RU" b="0" i="0" u="none" strike="noStrike" cap="none" dirty="0" smtClean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0" name="Google Shape;100;g73008ac329_2_40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50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3008ac329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73008ac329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 компаниями</a:t>
            </a:r>
            <a:r>
              <a:rPr lang="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производителями светильников всегда стоит вопрос – размещать контроллеры управления светом внутри светильников или воспользоваться опытом иностранным и установить контроллер снаружи всоответствии с имеющимися стандартами. В том и другом случае есть как плюсы так и минусы, но мы будем сегодня говорить именно о сложившейся практике, когда контроллер устанавливается снаружи, так как это позволяет Горсветам сделать унификацию и выбирать светильники и поставщика систем управления светом независимо друг от друга, чтобы независеть вбудущем от прихоти компании-поставщика, которая ещё может и разориться или исчезнуть, а где потом искать тех кто будет обслуживать всю эту проприетарную систему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в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нашей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стране не стали изобретать велосипед и взяли за основу Американский стандарт к устройствам и разъёмам устанавливаемым в светильники уличного освещения, так как за рубежом управление наружным освещением очень популярно, особенно в странах и областях, где отсутствует централизованное управление светом и по линиям питания светильников вполне может запитываться отдельно стоящий магазин или здание.  Соответственно и компоненты управления светом также взяли стандартные.  Как мы видим на слайде – это типовой уличный светильник с “ведром” на корпусе – это контроллер управления светом внутри которого вся электроника – например, GPS датчик для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точного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позиционирования на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картах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Диспетчера, датчик освещённости, модуль передачи данных, блок питания,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реле, датчик угла наклона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тд и тп взависимости от задач, о которых мы поговорим чуть позже. Также вместо контроллера это может быть и Обычный разъём-заглушка внутри которого нет никакой электроники, а устанавливается для обеспечения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IP65,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чтобы вбудущем заменить его на уже полноценный контроллер.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Контроллер-ведро устанавливается в специальный разъём-розетку, в простонародье называемой - Шайба и имеющий 7 контактов, в том числе и Фаза входящая (Lin) для запитывания контроллера Nema и Фаза исходящая Lout – поступает после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РЕЛЕ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установленного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Контроллер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Блок питания светодиодов в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светильнике,</a:t>
            </a:r>
            <a:r>
              <a:rPr lang="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 таже из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линии управления Блоком питания светодиодов – либо по цифровому интерфейсу DALI, либо по аналоговому самому распространённому интерфейсу 1-10V или 0-10V dim-to-off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73008ac329_2_7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29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популярного стандарта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привело к появлению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стандарта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ZHAGA18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программного протокола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D4I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основанного на технологии стандарта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компании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PHILIPS.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Суть данной технологии в том, что Блоки питания становятся ещё более интеллектуальными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современные программируемые модели и в них встраиваются модули по измерению параметров питающей сети 220В – ток, напряжение, коэффициент мощности, то есть то, что раньше было встроено в контроллеры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Ещё о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чень </a:t>
            </a:r>
            <a:r>
              <a:rPr lang="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важный момент – блоки питания используются не c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DALI, а с новейшим протоколом DALI2 с расширенным набором команд - </a:t>
            </a: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D4I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все контроллеры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ZHAGA18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имеют питание не 220В как у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NEMA,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</a:t>
            </a:r>
            <a:r>
              <a:rPr lang="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+24В от самого блока питания.</a:t>
            </a:r>
            <a:endParaRPr dirty="0"/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59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3008ac329_2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4" name="Google Shape;604;g73008ac329_2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фотографиях можете увидеть различия в размерах контроллеров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ZHAGA18.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 как в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ZHAGA18 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отсутствует блок питания 220В и модуль измерения параметров сети 220В, то его размер даже самого большого контроллера в 2 раза меньше, чем </a:t>
            </a:r>
            <a:r>
              <a:rPr lang="en-US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</a:t>
            </a:r>
            <a:r>
              <a:rPr lang="ru-RU" sz="120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типовая конструкция которого показана на данной картинке.</a:t>
            </a:r>
            <a:endParaRPr dirty="0"/>
          </a:p>
        </p:txBody>
      </p:sp>
      <p:sp>
        <p:nvSpPr>
          <p:cNvPr id="605" name="Google Shape;605;g73008ac329_2_66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7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 descr="\\Compoint\tempor\_Scan\Виктор Уелин\Презентация Планар\planar-presentati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planar.spb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jp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29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descr="\\Compoint\tempor\_Scan\Виктор Уелин\Презентация Планар\planar-presentation-fir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7625" y="-43725"/>
            <a:ext cx="9309701" cy="524317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744150" y="4519613"/>
            <a:ext cx="1655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0" u="none" strike="noStrike" cap="none" dirty="0" smtClean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202</a:t>
            </a:r>
            <a:r>
              <a:rPr lang="en-US" i="0" u="none" strike="noStrike" cap="none" dirty="0" smtClean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</a:t>
            </a:r>
            <a:endParaRPr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0" y="1651126"/>
            <a:ext cx="9144000" cy="19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АСУНО для Умных городов (крупных и небольших) и Умных загородных улиц: критерии выбора технологии (PLC,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LoRaWan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NB-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чтобы она работала, а не для "тендерной галочки".</a:t>
            </a:r>
            <a:endParaRPr sz="2800" dirty="0">
              <a:solidFill>
                <a:schemeClr val="bg1"/>
              </a:solidFill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5481250" y="4090500"/>
            <a:ext cx="33261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0" u="none" strike="noStrike" cap="none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Сапрыкин Андрей</a:t>
            </a:r>
            <a:endParaRPr i="0" u="none" strike="noStrike" cap="none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0" strike="noStrike" cap="none" dirty="0">
                <a:solidFill>
                  <a:srgbClr val="00B0F0"/>
                </a:solidFill>
                <a:uFill>
                  <a:noFill/>
                </a:uFill>
                <a:latin typeface="Roboto Condensed Light"/>
                <a:ea typeface="Roboto Condensed Light"/>
                <a:cs typeface="Roboto Condensed Light"/>
                <a:sym typeface="Roboto Condensed Light"/>
                <a:hlinkClick r:id="rId4"/>
              </a:rPr>
              <a:t>planar.spb.ru</a:t>
            </a:r>
            <a:endParaRPr i="0" strike="noStrike" cap="none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0" u="none" strike="noStrike" cap="none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andrey.s@planar.spb.ru </a:t>
            </a:r>
            <a:endParaRPr i="0" u="none" strike="noStrike" cap="none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650462" y="559282"/>
            <a:ext cx="44935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Calibri"/>
                <a:sym typeface="Calibri"/>
              </a:rPr>
              <a:t>Архитектурно-</a:t>
            </a:r>
          </a:p>
          <a:p>
            <a:pPr algn="ctr"/>
            <a:r>
              <a:rPr lang="ru-RU" sz="2800" dirty="0" smtClean="0">
                <a:solidFill>
                  <a:schemeClr val="dk1"/>
                </a:solidFill>
                <a:latin typeface="Calibri"/>
                <a:sym typeface="Calibri"/>
              </a:rPr>
              <a:t>художественное освещение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11" y="447207"/>
            <a:ext cx="698416" cy="7233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55" y="721630"/>
            <a:ext cx="674913" cy="631904"/>
          </a:xfrm>
          <a:prstGeom prst="rect">
            <a:avLst/>
          </a:prstGeom>
        </p:spPr>
      </p:pic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43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7. </a:t>
            </a:r>
            <a:r>
              <a:rPr lang="ru-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Проводные технологии передачи данных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:PLC, 0-10V, DALI, DMX/RDM.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pic>
        <p:nvPicPr>
          <p:cNvPr id="12" name="Picture 10" descr="ÐÐ°ÑÑÐ¸Ð½ÐºÐ¸ Ð¿Ð¾ Ð·Ð°Ð¿ÑÐ¾ÑÑ dali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622" y="1510252"/>
            <a:ext cx="3181350" cy="1304926"/>
          </a:xfrm>
          <a:prstGeom prst="rect">
            <a:avLst/>
          </a:prstGeom>
          <a:noFill/>
        </p:spPr>
      </p:pic>
      <p:pic>
        <p:nvPicPr>
          <p:cNvPr id="13" name="Picture 12" descr="ÐÐ°ÑÑÐ¸Ð½ÐºÐ¸ Ð¿Ð¾ Ð·Ð°Ð¿ÑÐ¾ÑÑ 0-10v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905" y="3178870"/>
            <a:ext cx="3252784" cy="168418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979" y="2997025"/>
            <a:ext cx="2019300" cy="2047875"/>
          </a:xfrm>
          <a:prstGeom prst="rect">
            <a:avLst/>
          </a:prstGeom>
        </p:spPr>
      </p:pic>
      <p:pic>
        <p:nvPicPr>
          <p:cNvPr id="17" name="Google Shape;618;p48" descr="D4i specifications - Digital Illumination Interface Alliance"/>
          <p:cNvPicPr preferRelativeResize="0"/>
          <p:nvPr/>
        </p:nvPicPr>
        <p:blipFill rotWithShape="1">
          <a:blip r:embed="rId8">
            <a:alphaModFix/>
          </a:blip>
          <a:srcRect t="6664" r="4888"/>
          <a:stretch/>
        </p:blipFill>
        <p:spPr>
          <a:xfrm>
            <a:off x="6074041" y="1510252"/>
            <a:ext cx="1569175" cy="10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970588" y="721630"/>
            <a:ext cx="3522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dk1"/>
                </a:solidFill>
                <a:latin typeface="Calibri"/>
                <a:sym typeface="Calibri"/>
              </a:rPr>
              <a:t>Наружное освещение</a:t>
            </a:r>
            <a:endParaRPr lang="ru-RU" sz="2800" dirty="0"/>
          </a:p>
        </p:txBody>
      </p:sp>
      <p:sp>
        <p:nvSpPr>
          <p:cNvPr id="1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10</a:t>
            </a:r>
            <a:endParaRPr sz="10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96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power line communication in street ligh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970781"/>
            <a:ext cx="5072745" cy="2826244"/>
          </a:xfrm>
          <a:prstGeom prst="rect">
            <a:avLst/>
          </a:prstGeom>
          <a:noFill/>
        </p:spPr>
      </p:pic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4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7. </a:t>
            </a:r>
            <a:r>
              <a:rPr lang="ru-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Проводные технологии передачи данных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:PLC, 0-10V, DALI, DMX/RDM.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pic>
        <p:nvPicPr>
          <p:cNvPr id="9" name="Picture 6" descr="КУЛОН-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22" y="1145415"/>
            <a:ext cx="2432885" cy="36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power line communication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8164" y="526910"/>
            <a:ext cx="2784788" cy="8884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027" y="1415314"/>
            <a:ext cx="1466850" cy="485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75" y="1367689"/>
            <a:ext cx="2838450" cy="533400"/>
          </a:xfrm>
          <a:prstGeom prst="rect">
            <a:avLst/>
          </a:prstGeom>
        </p:spPr>
      </p:pic>
      <p:sp>
        <p:nvSpPr>
          <p:cNvPr id="12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1232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leddriver.moons.com.cn/SouProduct/ProductFiles/NodeController/MSDK6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6088" y="1769389"/>
            <a:ext cx="3186161" cy="3186162"/>
          </a:xfrm>
          <a:prstGeom prst="rect">
            <a:avLst/>
          </a:prstGeom>
          <a:noFill/>
        </p:spPr>
      </p:pic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38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8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Встроенное диммирование в блок питания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  <a:sym typeface="Roboto Condensed"/>
              </a:rPr>
              <a:t>.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70" y="399123"/>
            <a:ext cx="7570859" cy="5589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81392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Calibri"/>
                <a:sym typeface="Calibri"/>
              </a:rPr>
              <a:t>Самая дешёвая технология группового </a:t>
            </a:r>
            <a:r>
              <a:rPr lang="ru-RU" sz="2800" dirty="0" err="1" smtClean="0">
                <a:solidFill>
                  <a:schemeClr val="dk1"/>
                </a:solidFill>
                <a:latin typeface="Calibri"/>
                <a:sym typeface="Calibri"/>
              </a:rPr>
              <a:t>диммирования</a:t>
            </a:r>
            <a:r>
              <a:rPr lang="ru-RU" sz="2800" dirty="0" smtClean="0">
                <a:solidFill>
                  <a:schemeClr val="dk1"/>
                </a:solidFill>
                <a:latin typeface="Calibri"/>
                <a:sym typeface="Calibri"/>
              </a:rPr>
              <a:t> без изменения текущей АСУНО.</a:t>
            </a:r>
            <a:endParaRPr lang="ru-RU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576" y="1768027"/>
            <a:ext cx="3703068" cy="30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4772" y="3068245"/>
            <a:ext cx="674913" cy="631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60" y="2939869"/>
            <a:ext cx="698416" cy="723359"/>
          </a:xfrm>
          <a:prstGeom prst="rect">
            <a:avLst/>
          </a:prstGeom>
        </p:spPr>
      </p:pic>
      <p:sp>
        <p:nvSpPr>
          <p:cNvPr id="12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</a:t>
            </a:r>
            <a:endParaRPr sz="10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9996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052" y="993023"/>
            <a:ext cx="2759882" cy="1294225"/>
          </a:xfrm>
          <a:prstGeom prst="rect">
            <a:avLst/>
          </a:prstGeom>
          <a:noFill/>
        </p:spPr>
      </p:pic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9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r>
              <a:rPr lang="ru-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Беспроводные технологии передачи данны</a:t>
            </a:r>
            <a:r>
              <a:rPr lang="ru-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х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:</a:t>
            </a:r>
            <a:r>
              <a:rPr lang="ru-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 </a:t>
            </a:r>
          </a:p>
          <a:p>
            <a:pPr lvl="0" algn="ctr">
              <a:lnSpc>
                <a:spcPct val="90000"/>
              </a:lnSpc>
            </a:pPr>
            <a:r>
              <a:rPr lang="ru-RU" sz="2400" dirty="0" err="1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LoRaWan</a:t>
            </a:r>
            <a:r>
              <a:rPr lang="ru-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MESH (</a:t>
            </a:r>
            <a:r>
              <a:rPr lang="ru-RU" sz="2400" dirty="0" err="1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ZigBee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, NB-</a:t>
            </a:r>
            <a:r>
              <a:rPr lang="ru-RU" sz="2400" dirty="0" err="1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IoT</a:t>
            </a:r>
            <a:r>
              <a:rPr lang="en-US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  <a:sym typeface="Roboto Condensed"/>
              </a:rPr>
              <a:t>.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555958" y="983240"/>
            <a:ext cx="6300" cy="1319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598418"/>
            <a:ext cx="454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Ячеистая (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ZigBee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/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802.15.4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87825" y="59316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Звезда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LoRaWan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NB-</a:t>
            </a:r>
            <a:r>
              <a:rPr lang="en-US" sz="24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IoT</a:t>
            </a:r>
            <a:r>
              <a:rPr lang="en-US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4" y="983240"/>
            <a:ext cx="2846679" cy="130400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27668" y="2302858"/>
            <a:ext cx="8720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41052"/>
              </p:ext>
            </p:extLst>
          </p:nvPr>
        </p:nvGraphicFramePr>
        <p:xfrm>
          <a:off x="1273375" y="2591449"/>
          <a:ext cx="6546849" cy="2259385"/>
        </p:xfrm>
        <a:graphic>
          <a:graphicData uri="http://schemas.openxmlformats.org/drawingml/2006/table">
            <a:tbl>
              <a:tblPr>
                <a:tableStyleId>{9716157C-ECFB-4F2C-BE50-E406E7D5497F}</a:tableStyleId>
              </a:tblPr>
              <a:tblGrid>
                <a:gridCol w="385109"/>
                <a:gridCol w="1540435"/>
                <a:gridCol w="1540435"/>
                <a:gridCol w="1540435"/>
                <a:gridCol w="1540435"/>
              </a:tblGrid>
              <a:tr h="3447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N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Критерии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ZigBee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effectLst/>
                        </a:rPr>
                        <a:t>LoRa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NB-</a:t>
                      </a:r>
                      <a:r>
                        <a:rPr lang="en-US" sz="2400" b="1" u="none" strike="noStrike" dirty="0" err="1">
                          <a:effectLst/>
                        </a:rPr>
                        <a:t>IoT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скорость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низкая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высокая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высокая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дальность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высокая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средняя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высокая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покрытие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нет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нет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ковровое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задержка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да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 smtClean="0">
                          <a:effectLst/>
                        </a:rPr>
                        <a:t>да/нет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6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лицензия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нет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>
                          <a:effectLst/>
                        </a:rPr>
                        <a:t>нет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dirty="0">
                          <a:effectLst/>
                        </a:rPr>
                        <a:t>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13</a:t>
            </a:r>
            <a:endParaRPr sz="10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852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14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/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10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Умный 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 и Умный свет.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" name="Google Shape;364;p35"/>
          <p:cNvSpPr txBox="1"/>
          <p:nvPr/>
        </p:nvSpPr>
        <p:spPr>
          <a:xfrm>
            <a:off x="888521" y="2611581"/>
            <a:ext cx="7366957" cy="2531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ru-RU" sz="20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Умный город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интеграция</a:t>
            </a:r>
            <a:r>
              <a:rPr lang="en-US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единую Городскую Платформу</a:t>
            </a:r>
            <a:r>
              <a:rPr lang="en-US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:</a:t>
            </a:r>
          </a:p>
          <a:p>
            <a:pPr marL="457200" lvl="0" indent="-457200" algn="just">
              <a:buSzPts val="11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ИКТ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больницы, полиция, школы, электростанции и </a:t>
            </a:r>
            <a:r>
              <a:rPr lang="ru-RU" sz="20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тп</a:t>
            </a:r>
            <a:endParaRPr lang="en-US" sz="20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457200" lvl="0" indent="-457200" algn="just">
              <a:buSzPts val="11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АСУТП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водоснабжение</a:t>
            </a:r>
            <a:r>
              <a:rPr lang="ru-RU" sz="2000" dirty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вентилирование, освещение </a:t>
            </a:r>
            <a:r>
              <a:rPr lang="ru-RU" sz="2000" dirty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и </a:t>
            </a:r>
            <a:r>
              <a:rPr lang="ru-RU" sz="20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тп</a:t>
            </a:r>
            <a:endParaRPr lang="en-US" sz="2000" dirty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457200" lvl="0" indent="-457200" algn="just">
              <a:buSzPts val="1100"/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IoT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датчики метеостанций, электросчётчики, </a:t>
            </a:r>
            <a:r>
              <a:rPr lang="ru-RU" sz="2000" dirty="0" err="1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водосчётчики</a:t>
            </a: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</a:p>
          <a:p>
            <a:pPr lvl="0" algn="just">
              <a:buSzPts val="1100"/>
            </a:pPr>
            <a:r>
              <a:rPr lang="ru-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для сбора данных и их анализа, чтобы обеспечить</a:t>
            </a:r>
            <a:r>
              <a:rPr lang="ru" sz="20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:</a:t>
            </a:r>
            <a:endParaRPr sz="2000" dirty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  <a:p>
            <a:pPr marL="5017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Улучшение</a:t>
            </a:r>
            <a:r>
              <a:rPr lang="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 </a:t>
            </a:r>
            <a:r>
              <a:rPr lang="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качества и комфорта </a:t>
            </a:r>
            <a:r>
              <a:rPr lang="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жизни людей</a:t>
            </a:r>
            <a:endParaRPr sz="2000" dirty="0">
              <a:solidFill>
                <a:schemeClr val="dk1"/>
              </a:solidFill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  <a:sym typeface="Roboto Condensed Light"/>
            </a:endParaRPr>
          </a:p>
          <a:p>
            <a:pPr marL="501700" indent="-45720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Безопасность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населения</a:t>
            </a:r>
          </a:p>
          <a:p>
            <a:pPr marL="501700" indent="-457200"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Деловой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активности</a:t>
            </a:r>
            <a:endParaRPr lang="ru" sz="2000" dirty="0" smtClean="0">
              <a:solidFill>
                <a:schemeClr val="dk1"/>
              </a:solidFill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  <a:sym typeface="Roboto Condensed Ligh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69" y="2177449"/>
            <a:ext cx="4572000" cy="4341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4909" y="457131"/>
            <a:ext cx="4048319" cy="16537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631" y="1088594"/>
            <a:ext cx="3463924" cy="51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8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leddriver.moons.com.cn/SouProduct/ProductFiles/NodeController/MSDK6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9882" y="3572158"/>
            <a:ext cx="1367016" cy="1367017"/>
          </a:xfrm>
          <a:prstGeom prst="rect">
            <a:avLst/>
          </a:prstGeom>
          <a:noFill/>
        </p:spPr>
      </p:pic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15</a:t>
            </a:fld>
            <a:endParaRPr sz="10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/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10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Умный 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 и Умный свет.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35881"/>
            <a:ext cx="5478487" cy="230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>
              <a:lnSpc>
                <a:spcPct val="122000"/>
              </a:lnSpc>
            </a:pPr>
            <a:r>
              <a:rPr lang="ru-R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4.8.2.2 Исполнительное </a:t>
            </a:r>
            <a:r>
              <a:rPr lang="ru-RU" sz="24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</a:t>
            </a:r>
            <a:endParaRPr lang="ru-RU" sz="24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30200">
              <a:lnSpc>
                <a:spcPct val="122000"/>
              </a:lnSpc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Примеры оборудования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Умного Города.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2000"/>
              </a:lnSpc>
              <a:buSzPts val="850"/>
              <a:buFont typeface="+mj-lt"/>
              <a:buAutoNum type="arabicParenR"/>
              <a:tabLst>
                <a:tab pos="530225" algn="l"/>
              </a:tabLst>
            </a:pPr>
            <a:r>
              <a:rPr lang="ru-RU" dirty="0"/>
              <a:t>регулятор температуры воздуха,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…выключатель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света;</a:t>
            </a:r>
          </a:p>
          <a:p>
            <a:pPr marL="342900" lvl="0" indent="-342900">
              <a:lnSpc>
                <a:spcPct val="122000"/>
              </a:lnSpc>
              <a:buSzPts val="850"/>
              <a:buFont typeface="+mj-lt"/>
              <a:buAutoNum type="arabicParenR"/>
              <a:tabLst>
                <a:tab pos="530225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предупреждающее оборудование для рассылки объявлений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предупреждений людям,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управляющим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или использующим услуги умного города.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772142"/>
              </p:ext>
            </p:extLst>
          </p:nvPr>
        </p:nvGraphicFramePr>
        <p:xfrm>
          <a:off x="0" y="1014044"/>
          <a:ext cx="6143625" cy="1822009"/>
        </p:xfrm>
        <a:graphic>
          <a:graphicData uri="http://schemas.openxmlformats.org/drawingml/2006/table">
            <a:tbl>
              <a:tblPr>
                <a:tableStyleId>{9716157C-ECFB-4F2C-BE50-E406E7D5497F}</a:tableStyleId>
              </a:tblPr>
              <a:tblGrid>
                <a:gridCol w="548640"/>
                <a:gridCol w="5594985"/>
              </a:tblGrid>
              <a:tr h="228600">
                <a:tc>
                  <a:txBody>
                    <a:bodyPr/>
                    <a:lstStyle/>
                    <a:p>
                      <a:pPr indent="114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Категория считывавшего оборудования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34315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Оборудование для идентификационного распознавания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Считывающее оборудование для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геолокации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Считывающее оборудование для изображений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Считывающее оборудование для окружающей среды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885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Считывающее оборудование для безопасности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5745">
                <a:tc>
                  <a:txBody>
                    <a:bodyPr/>
                    <a:lstStyle/>
                    <a:p>
                      <a:pPr indent="2413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Считывающее оборудование для объектов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614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9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30200" lvl="3">
              <a:buSzPct val="100000"/>
            </a:pPr>
            <a:r>
              <a:rPr lang="ru-RU" sz="2400" b="1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4.8.2.1 </a:t>
            </a: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Считывающее оборудование</a:t>
            </a:r>
            <a:endParaRPr lang="ru-RU" altLang="ru-RU" sz="2400" u="sng" dirty="0"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487" y="897813"/>
            <a:ext cx="3665513" cy="24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72" y="1583021"/>
            <a:ext cx="2642179" cy="393797"/>
          </a:xfrm>
          <a:prstGeom prst="rect">
            <a:avLst/>
          </a:prstGeom>
        </p:spPr>
      </p:pic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16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/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10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Умный 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 и Умный свет.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4" name="Google Shape;364;p35"/>
          <p:cNvSpPr txBox="1"/>
          <p:nvPr/>
        </p:nvSpPr>
        <p:spPr>
          <a:xfrm>
            <a:off x="0" y="419100"/>
            <a:ext cx="9143999" cy="10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ru-RU" sz="24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Умный свет </a:t>
            </a:r>
            <a:r>
              <a:rPr lang="ru-RU" sz="2400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– это не светильник, а интеграция программной Платформы, АСУНО, опор с метками, различными Датчиками установленными на опору или в сам светильник.</a:t>
            </a:r>
            <a:endParaRPr lang="en-US" sz="24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8" name="Picture 2" descr="ÐÐ°ÑÑÐ¸Ð½ÐºÐ¸ Ð¿Ð¾ Ð·Ð°Ð¿ÑÐ¾ÑÑ street lighting control lo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187" y="3572685"/>
            <a:ext cx="898558" cy="157081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975793"/>
            <a:ext cx="9143999" cy="8760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2851892"/>
            <a:ext cx="9144000" cy="54300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087746" y="4326619"/>
            <a:ext cx="589206" cy="425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Google Shape;364;p35"/>
          <p:cNvSpPr txBox="1"/>
          <p:nvPr/>
        </p:nvSpPr>
        <p:spPr>
          <a:xfrm>
            <a:off x="1676952" y="4054174"/>
            <a:ext cx="7471525" cy="97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ru-RU" sz="28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80% РФ светильников не соответствует и не может быть установлено в Умном городе</a:t>
            </a:r>
            <a:endParaRPr lang="en-US" sz="28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3" name="Google Shape;364;p35"/>
          <p:cNvSpPr txBox="1"/>
          <p:nvPr/>
        </p:nvSpPr>
        <p:spPr>
          <a:xfrm>
            <a:off x="2679427" y="3504336"/>
            <a:ext cx="2325454" cy="46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ru-RU" sz="28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9кГц-30МГц</a:t>
            </a:r>
            <a:endParaRPr lang="en-US" sz="28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" name="Google Shape;364;p35"/>
          <p:cNvSpPr txBox="1"/>
          <p:nvPr/>
        </p:nvSpPr>
        <p:spPr>
          <a:xfrm>
            <a:off x="6103581" y="3504336"/>
            <a:ext cx="2498090" cy="464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SzPts val="1100"/>
            </a:pPr>
            <a:r>
              <a:rPr lang="ru-RU" sz="2800" b="1" dirty="0" smtClean="0"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9кГц-300МГц</a:t>
            </a:r>
            <a:endParaRPr lang="en-US" sz="2800" dirty="0" smtClean="0"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3893" y="3511168"/>
            <a:ext cx="534507" cy="5004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389" y="3480020"/>
            <a:ext cx="511192" cy="5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2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17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83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11. Б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езопасность личных данных и сетей инфраструктуры -  первоочередная задача Умного города. Операторы связи.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" name="Google Shape;540;p44" descr="На изображении может находиться: текс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7929" y="901007"/>
            <a:ext cx="1101154" cy="103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6;p44" descr="Корпоративный стиль - Москва"/>
          <p:cNvPicPr preferRelativeResize="0"/>
          <p:nvPr/>
        </p:nvPicPr>
        <p:blipFill rotWithShape="1">
          <a:blip r:embed="rId4">
            <a:alphaModFix/>
          </a:blip>
          <a:srcRect l="7563" t="18984" r="8859" b="21370"/>
          <a:stretch/>
        </p:blipFill>
        <p:spPr>
          <a:xfrm>
            <a:off x="4126930" y="1027290"/>
            <a:ext cx="2315361" cy="7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2382112"/>
            <a:ext cx="5086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Операторы связи</a:t>
            </a:r>
            <a:r>
              <a:rPr lang="ru-RU" sz="20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- абонентская плата</a:t>
            </a:r>
            <a:r>
              <a:rPr lang="en-US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базовых станций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при хранении, передаче и обработке данных.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Облачные сервисы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платформа АСУТП 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Масштабируемость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ÐÐ°ÑÑÐ¸Ð½ÐºÐ¸ Ð¿Ð¾ Ð·Ð°Ð¿ÑÐ¾ÑÑ NB-IOT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3544" y="785781"/>
            <a:ext cx="2419311" cy="1211591"/>
          </a:xfrm>
          <a:prstGeom prst="rect">
            <a:avLst/>
          </a:prstGeom>
          <a:noFill/>
        </p:spPr>
      </p:pic>
      <p:pic>
        <p:nvPicPr>
          <p:cNvPr id="8" name="Picture 16" descr="ÐÐ°ÑÑÐ¸Ð½ÐºÐ¸ Ð¿Ð¾ Ð·Ð°Ð¿ÑÐ¾ÑÑ lora 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32" y="919299"/>
            <a:ext cx="1774960" cy="1025040"/>
          </a:xfrm>
          <a:prstGeom prst="rect">
            <a:avLst/>
          </a:prstGeom>
          <a:noFill/>
        </p:spPr>
      </p:pic>
      <p:pic>
        <p:nvPicPr>
          <p:cNvPr id="9" name="Google Shape;458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86350" y="1859368"/>
            <a:ext cx="3952800" cy="16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39;p40" descr="Картинки по запросу &quot;сервер&quot;"/>
          <p:cNvPicPr preferRelativeResize="0"/>
          <p:nvPr/>
        </p:nvPicPr>
        <p:blipFill rotWithShape="1">
          <a:blip r:embed="rId8">
            <a:alphaModFix/>
          </a:blip>
          <a:srcRect l="22060" r="25813"/>
          <a:stretch/>
        </p:blipFill>
        <p:spPr>
          <a:xfrm>
            <a:off x="5208524" y="3738990"/>
            <a:ext cx="667350" cy="97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40;p40"/>
          <p:cNvSpPr/>
          <p:nvPr/>
        </p:nvSpPr>
        <p:spPr>
          <a:xfrm>
            <a:off x="5086350" y="4710090"/>
            <a:ext cx="9117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Сервер</a:t>
            </a:r>
            <a:endParaRPr sz="1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" name="Google Shape;44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6450" y="3758015"/>
            <a:ext cx="1677450" cy="93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47;p40"/>
          <p:cNvSpPr/>
          <p:nvPr/>
        </p:nvSpPr>
        <p:spPr>
          <a:xfrm>
            <a:off x="7259325" y="4710090"/>
            <a:ext cx="9117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Дата-центр</a:t>
            </a:r>
            <a:endParaRPr sz="1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" name="Google Shape;450;p40" descr="Versus Icon Images, Stock Photos &amp; Vectors | Shutterstock"/>
          <p:cNvPicPr preferRelativeResize="0"/>
          <p:nvPr/>
        </p:nvPicPr>
        <p:blipFill rotWithShape="1">
          <a:blip r:embed="rId10">
            <a:alphaModFix/>
          </a:blip>
          <a:srcRect l="22883" t="10798" r="28563" b="16967"/>
          <a:stretch/>
        </p:blipFill>
        <p:spPr>
          <a:xfrm>
            <a:off x="6077975" y="3802740"/>
            <a:ext cx="526550" cy="8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8595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18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1860127"/>
            <a:ext cx="9144000" cy="83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2) Анализ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ТЗ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 наличие </a:t>
            </a:r>
            <a:r>
              <a:rPr lang="en-US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“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тендерной галочки</a:t>
            </a:r>
            <a:r>
              <a:rPr lang="en-US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”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от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2020г на освещение крупных городов – Ярославль и Нижний Новгород.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6518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19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" y="2787967"/>
            <a:ext cx="4589253" cy="8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869"/>
            <a:ext cx="4547277" cy="15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8" y="1231869"/>
            <a:ext cx="4524791" cy="194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79632"/>
            <a:ext cx="9144000" cy="9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399" y="422031"/>
            <a:ext cx="4095618" cy="7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Содержание</a:t>
            </a:r>
            <a:endParaRPr sz="240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0383"/>
            <a:ext cx="5039510" cy="2269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0" y="4636186"/>
            <a:ext cx="4823264" cy="260418"/>
          </a:xfrm>
          <a:prstGeom prst="rect">
            <a:avLst/>
          </a:prstGeom>
        </p:spPr>
      </p:pic>
      <p:pic>
        <p:nvPicPr>
          <p:cNvPr id="7" name="Google Shape;614;p48"/>
          <p:cNvPicPr preferRelativeResize="0"/>
          <p:nvPr/>
        </p:nvPicPr>
        <p:blipFill rotWithShape="1">
          <a:blip r:embed="rId5">
            <a:alphaModFix/>
          </a:blip>
          <a:srcRect l="55944" t="69792" r="28426" b="20506"/>
          <a:stretch/>
        </p:blipFill>
        <p:spPr>
          <a:xfrm>
            <a:off x="35320" y="603488"/>
            <a:ext cx="1429099" cy="49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8;p48" descr="D4i specifications - Digital Illumination Interface Alliance"/>
          <p:cNvPicPr preferRelativeResize="0"/>
          <p:nvPr/>
        </p:nvPicPr>
        <p:blipFill rotWithShape="1">
          <a:blip r:embed="rId6">
            <a:alphaModFix/>
          </a:blip>
          <a:srcRect t="6664" r="4888"/>
          <a:stretch/>
        </p:blipFill>
        <p:spPr>
          <a:xfrm>
            <a:off x="1632718" y="418309"/>
            <a:ext cx="956699" cy="71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0;p47" descr="What is Zhaga? - Lighting Equipment Sales"/>
          <p:cNvPicPr preferRelativeResize="0"/>
          <p:nvPr/>
        </p:nvPicPr>
        <p:blipFill rotWithShape="1">
          <a:blip r:embed="rId7">
            <a:alphaModFix/>
          </a:blip>
          <a:srcRect l="8856" t="36964" r="8906" b="35934"/>
          <a:stretch/>
        </p:blipFill>
        <p:spPr>
          <a:xfrm>
            <a:off x="2757716" y="603488"/>
            <a:ext cx="1725900" cy="3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2" descr="ÐÐ°ÑÑÐ¸Ð½ÐºÐ¸ Ð¿Ð¾ Ð·Ð°Ð¿ÑÐ¾ÑÑ 0-10v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320" y="1286674"/>
            <a:ext cx="1694441" cy="877325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7031" y="1286674"/>
            <a:ext cx="1022428" cy="1036896"/>
          </a:xfrm>
          <a:prstGeom prst="rect">
            <a:avLst/>
          </a:prstGeom>
        </p:spPr>
      </p:pic>
      <p:pic>
        <p:nvPicPr>
          <p:cNvPr id="2050" name="Picture 2" descr="Стандарт защиты NEM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25" y="1121022"/>
            <a:ext cx="1814041" cy="120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ipbap.ru/wp-content/uploads/2017/10/Bobrovskij-Vitalij-Aleksandrovich-11-let-CHistyj-vozduh-chistaya-planeta.-Beregite-chistyj-vozduh-640x43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54" y="1877253"/>
            <a:ext cx="4111519" cy="281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6791" y="492258"/>
            <a:ext cx="2889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4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НИЖНИЙ НОВГОРОД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26791" y="1415588"/>
            <a:ext cx="2889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" sz="24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ЯРОСЛАВЛЬ</a:t>
            </a:r>
            <a:endParaRPr lang="ru-RU" sz="2400" dirty="0"/>
          </a:p>
        </p:txBody>
      </p:sp>
      <p:pic>
        <p:nvPicPr>
          <p:cNvPr id="2056" name="Picture 8" descr="vs — что это такое? Определение, значение, перевод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46" y="880458"/>
            <a:ext cx="608595" cy="6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33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6" y="1165090"/>
            <a:ext cx="3738506" cy="148444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8406" y="1865092"/>
            <a:ext cx="2726419" cy="22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752083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1.44 Светильники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с электронным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источником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питания для уличного освещения со светодиодами должны иметь встроенную функцию регулирования светового потока светильника.</a:t>
            </a:r>
            <a:endParaRPr lang="ru-RU" sz="20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099560" y="3224195"/>
            <a:ext cx="1798320" cy="39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20676" y="4007817"/>
            <a:ext cx="3318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Годовой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диммер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 БП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174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45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.000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светильников с дешёвым годовым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диммером</a:t>
            </a:r>
            <a:endParaRPr lang="ru-RU" sz="24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800612" y="1417142"/>
            <a:ext cx="2449795" cy="39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407" y="1120270"/>
            <a:ext cx="1479027" cy="862766"/>
          </a:xfrm>
          <a:prstGeom prst="rect">
            <a:avLst/>
          </a:prstGeom>
        </p:spPr>
      </p:pic>
      <p:sp>
        <p:nvSpPr>
          <p:cNvPr id="19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3888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21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920"/>
            <a:ext cx="2901400" cy="29595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85440" y="1546824"/>
            <a:ext cx="585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1.1 Устанавливается на корпус светильника снаружи (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над отсеком для источника питания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5440" y="2712953"/>
            <a:ext cx="585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1.6 Электропитание: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источника питания светильника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5439" y="3627010"/>
            <a:ext cx="5858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1.9 Управляющий интерфейс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0-10В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66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20.000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контроллеров управления светильниками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7519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требования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контроллеру управления</a:t>
            </a:r>
            <a:endParaRPr lang="ru-RU" sz="2400" dirty="0"/>
          </a:p>
        </p:txBody>
      </p:sp>
      <p:sp>
        <p:nvSpPr>
          <p:cNvPr id="18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61664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22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6920"/>
            <a:ext cx="2901400" cy="295954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01400" y="1588248"/>
            <a:ext cx="624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1.2 </a:t>
            </a:r>
            <a:r>
              <a:rPr lang="ru-RU" sz="2400" dirty="0" err="1"/>
              <a:t>Диммирование</a:t>
            </a:r>
            <a:r>
              <a:rPr lang="ru-RU" sz="2400" dirty="0"/>
              <a:t> </a:t>
            </a:r>
            <a:r>
              <a:rPr lang="ru-RU" sz="2400" dirty="0" smtClean="0"/>
              <a:t>светильника…, </a:t>
            </a:r>
            <a:r>
              <a:rPr lang="ru-RU" sz="2400" dirty="0"/>
              <a:t>а также </a:t>
            </a:r>
            <a:r>
              <a:rPr lang="ru-RU" sz="2400" dirty="0" smtClean="0"/>
              <a:t>включение/выключение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766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20.000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контроллеров управления светильниками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07519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требования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контроллеру управления</a:t>
            </a:r>
            <a:endParaRPr lang="ru-RU" sz="2400" dirty="0"/>
          </a:p>
        </p:txBody>
      </p:sp>
      <p:sp>
        <p:nvSpPr>
          <p:cNvPr id="2" name="Стрелка вниз 1"/>
          <p:cNvSpPr/>
          <p:nvPr/>
        </p:nvSpPr>
        <p:spPr>
          <a:xfrm>
            <a:off x="5463807" y="2328774"/>
            <a:ext cx="3205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28303" y="2785357"/>
            <a:ext cx="335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Технический учёт ЭЭ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96" y="2842783"/>
            <a:ext cx="534507" cy="500445"/>
          </a:xfrm>
          <a:prstGeom prst="rect">
            <a:avLst/>
          </a:prstGeom>
        </p:spPr>
      </p:pic>
      <p:sp>
        <p:nvSpPr>
          <p:cNvPr id="18" name="Стрелка вниз 17"/>
          <p:cNvSpPr/>
          <p:nvPr/>
        </p:nvSpPr>
        <p:spPr>
          <a:xfrm>
            <a:off x="5463807" y="3174729"/>
            <a:ext cx="320575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4266" y="3673176"/>
            <a:ext cx="6242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Индивидуальное управление </a:t>
            </a:r>
            <a:r>
              <a:rPr lang="ru-RU" sz="24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светильниками </a:t>
            </a:r>
            <a:r>
              <a:rPr lang="ru-RU" sz="2400" b="1" u="sng" dirty="0" smtClean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без</a:t>
            </a:r>
            <a:r>
              <a:rPr lang="ru-RU" sz="24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полампового</a:t>
            </a:r>
            <a:r>
              <a:rPr lang="ru-RU" sz="2400" b="1" dirty="0" smtClean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контроля </a:t>
            </a:r>
            <a:endParaRPr lang="ru-RU" sz="2400" dirty="0"/>
          </a:p>
        </p:txBody>
      </p:sp>
      <p:sp>
        <p:nvSpPr>
          <p:cNvPr id="19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276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23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5441" y="1820681"/>
            <a:ext cx="585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2.8 Выходная мощность радиопередатчика на диапазонах частот 864 - 865 МГц/866 - 868 МГц/868,7 – 869,2 МГц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463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20.000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контроллеров управления светильниками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71938"/>
            <a:ext cx="3237994" cy="17487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" y="1211814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требования к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Базовой станции</a:t>
            </a:r>
            <a:endParaRPr lang="ru-RU" sz="2400" dirty="0"/>
          </a:p>
        </p:txBody>
      </p:sp>
      <p:pic>
        <p:nvPicPr>
          <p:cNvPr id="15" name="Picture 18" descr="ÐÐ°ÑÑÐ¸Ð½ÐºÐ¸ Ð¿Ð¾ Ð·Ð°Ð¿ÑÐ¾ÑÑ NB-IOT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7427" y="3434912"/>
            <a:ext cx="2419311" cy="1211591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474" y="3878556"/>
            <a:ext cx="534507" cy="500445"/>
          </a:xfrm>
          <a:prstGeom prst="rect">
            <a:avLst/>
          </a:prstGeom>
        </p:spPr>
      </p:pic>
      <p:pic>
        <p:nvPicPr>
          <p:cNvPr id="18" name="Google Shape;546;p44" descr="Корпоративный стиль - Москва"/>
          <p:cNvPicPr preferRelativeResize="0"/>
          <p:nvPr/>
        </p:nvPicPr>
        <p:blipFill rotWithShape="1">
          <a:blip r:embed="rId6">
            <a:alphaModFix/>
          </a:blip>
          <a:srcRect l="7563" t="18984" r="8859" b="21370"/>
          <a:stretch/>
        </p:blipFill>
        <p:spPr>
          <a:xfrm>
            <a:off x="5299479" y="3732368"/>
            <a:ext cx="1912379" cy="61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170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24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509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20.000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контроллеров управления светильниками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051"/>
            <a:ext cx="5042867" cy="27216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47198" y="4040706"/>
            <a:ext cx="5090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Лицензия, ковровое покрытие, платформа </a:t>
            </a:r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412" y="1905574"/>
            <a:ext cx="1154553" cy="2579418"/>
          </a:xfrm>
          <a:prstGeom prst="rect">
            <a:avLst/>
          </a:prstGeom>
        </p:spPr>
      </p:pic>
      <p:pic>
        <p:nvPicPr>
          <p:cNvPr id="20" name="Picture 16" descr="ÐÐ°ÑÑÐ¸Ð½ÐºÐ¸ Ð¿Ð¾ Ð·Ð°Ð¿ÑÐ¾ÑÑ lora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9269" y="1218663"/>
            <a:ext cx="1502283" cy="86756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7715" y="1267149"/>
            <a:ext cx="1492826" cy="7390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1552" y="1331286"/>
            <a:ext cx="668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или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822784" y="2178516"/>
            <a:ext cx="526328" cy="343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85348" y="2627900"/>
            <a:ext cx="2111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915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MHz –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соответствует ТЗ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874" y="3628747"/>
            <a:ext cx="534507" cy="500445"/>
          </a:xfrm>
          <a:prstGeom prst="rect">
            <a:avLst/>
          </a:prstGeom>
        </p:spPr>
      </p:pic>
      <p:sp>
        <p:nvSpPr>
          <p:cNvPr id="23" name="Google Shape;95;p19"/>
          <p:cNvSpPr txBox="1"/>
          <p:nvPr/>
        </p:nvSpPr>
        <p:spPr>
          <a:xfrm>
            <a:off x="0" y="0"/>
            <a:ext cx="9144000" cy="4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12.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Нижнего Новгорода.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4000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25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13.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города Ярославль.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92369"/>
            <a:ext cx="52133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809"/>
            <a:ext cx="9144000" cy="1419225"/>
          </a:xfrm>
          <a:prstGeom prst="rect">
            <a:avLst/>
          </a:prstGeom>
        </p:spPr>
      </p:pic>
      <p:pic>
        <p:nvPicPr>
          <p:cNvPr id="1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347"/>
            <a:ext cx="3930650" cy="99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35718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505шт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светильников и 7 лет гарантии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3707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3" y="2815768"/>
            <a:ext cx="7630443" cy="22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26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13.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города Ярославль.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4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1" y="399805"/>
            <a:ext cx="1755301" cy="178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Электромагнитный ПРА (ЭмПРА/дроссель/балласт) L 4/6/8,265 534142 для  люминесцентных ламп T5 1*4W,1*6W,1*8W, 2*4W, Vossloh Schwabe, Германия,  Снят с производства, замена L 4/6/8,304 163683, цена, описание, продажа, 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65" y="547341"/>
            <a:ext cx="2139510" cy="146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895877" y="988568"/>
            <a:ext cx="112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или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889035" y="1924353"/>
            <a:ext cx="143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ЭМПРА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994704" y="1924352"/>
            <a:ext cx="143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ЭПРА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523" y="2318422"/>
            <a:ext cx="7494818" cy="358318"/>
          </a:xfrm>
          <a:prstGeom prst="rect">
            <a:avLst/>
          </a:prstGeom>
        </p:spPr>
      </p:pic>
      <p:pic>
        <p:nvPicPr>
          <p:cNvPr id="22530" name="Picture 2" descr="https://argos-electron.ru/upload/resize_cache/iblock/a0d/800_800_1/catalogfield_147_catalogfield_396-_-D_4-IPS-50_350T-IP67-2100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98" y="367586"/>
            <a:ext cx="2233827" cy="170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23" y="2657803"/>
            <a:ext cx="7715826" cy="3561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6966" y="2630309"/>
            <a:ext cx="534507" cy="5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4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27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13.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города Ярославль.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4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1" y="399805"/>
            <a:ext cx="1755301" cy="178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212105" y="2754646"/>
            <a:ext cx="1120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или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185718" y="2830038"/>
            <a:ext cx="1793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Экструзия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05451" y="2809972"/>
            <a:ext cx="143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Литьё</a:t>
            </a:r>
            <a:endParaRPr lang="ru-RU" sz="24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571" y="2810649"/>
            <a:ext cx="534507" cy="5004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177" y="2809972"/>
            <a:ext cx="511192" cy="5294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5" y="3581497"/>
            <a:ext cx="9071810" cy="1069217"/>
          </a:xfrm>
          <a:prstGeom prst="rect">
            <a:avLst/>
          </a:prstGeom>
        </p:spPr>
      </p:pic>
      <p:pic>
        <p:nvPicPr>
          <p:cNvPr id="32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98" y="399805"/>
            <a:ext cx="3024407" cy="22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The Ampera street lighting solutions enables a long lifespan, easy installation, limited maintenance and resistance to high temperature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05" y="399805"/>
            <a:ext cx="2295031" cy="229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230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28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13.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Анализ 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города Ярославль.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2" y="2155784"/>
            <a:ext cx="8926036" cy="17873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82" y="3943171"/>
            <a:ext cx="8926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СП 52.13330.2016 Естественное и искусственное освещение.</a:t>
            </a:r>
          </a:p>
          <a:p>
            <a:pPr lvl="0"/>
            <a:r>
              <a:rPr lang="ru-RU" sz="2400" dirty="0">
                <a:solidFill>
                  <a:srgbClr val="3B3B3B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7.5.1.12 </a:t>
            </a:r>
            <a:r>
              <a:rPr lang="ru-RU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Не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допускается</a:t>
            </a:r>
            <a:r>
              <a:rPr lang="ru-RU" sz="2400" dirty="0">
                <a:solidFill>
                  <a:srgbClr val="3B3B3B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 в ночное время 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частичное отключение светильников</a:t>
            </a:r>
            <a:r>
              <a:rPr lang="ru-RU" sz="2400" dirty="0">
                <a:solidFill>
                  <a:srgbClr val="3B3B3B"/>
                </a:solidFill>
                <a:latin typeface="Times New Roman" panose="02020603050405020304" pitchFamily="18" charset="0"/>
                <a:ea typeface="Roboto Condensed Light"/>
                <a:cs typeface="Times New Roman" panose="02020603050405020304" pitchFamily="18" charset="0"/>
                <a:sym typeface="Roboto Condensed Light"/>
              </a:rPr>
              <a:t> при их установке по одному на опоре.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ea typeface="Roboto Condensed Light"/>
              <a:cs typeface="Times New Roman" panose="02020603050405020304" pitchFamily="18" charset="0"/>
              <a:sym typeface="Roboto Condensed Ligh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42414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функциональным возможностям АПСУУНО: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автоматическое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и выключение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уличного освещения в соответствии с годовым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графиком… 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централизованное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оперативное управление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включением и выключением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освещения по команде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диспетчера…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29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0"/>
            <a:ext cx="9144000" cy="49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14. Сравнение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ТЗ от 2020г на освещение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городов Ярославль и НН. </a:t>
            </a:r>
            <a:endParaRPr lang="ru-RU"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04042"/>
              </p:ext>
            </p:extLst>
          </p:nvPr>
        </p:nvGraphicFramePr>
        <p:xfrm>
          <a:off x="457200" y="701731"/>
          <a:ext cx="8229601" cy="1319719"/>
        </p:xfrm>
        <a:graphic>
          <a:graphicData uri="http://schemas.openxmlformats.org/drawingml/2006/table">
            <a:tbl>
              <a:tblPr>
                <a:tableStyleId>{9716157C-ECFB-4F2C-BE50-E406E7D5497F}</a:tableStyleId>
              </a:tblPr>
              <a:tblGrid>
                <a:gridCol w="1202286"/>
                <a:gridCol w="987925"/>
                <a:gridCol w="959965"/>
                <a:gridCol w="1071805"/>
                <a:gridCol w="1220926"/>
                <a:gridCol w="1565768"/>
                <a:gridCol w="1220926"/>
              </a:tblGrid>
              <a:tr h="447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Поламповый</a:t>
                      </a:r>
                      <a:r>
                        <a:rPr lang="ru-RU" sz="1200" u="none" strike="noStrike" dirty="0">
                          <a:effectLst/>
                        </a:rPr>
                        <a:t> контроль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Поламповое управление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Групповое диммирование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Технология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Лицензируемый диапазон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Дизайн светильников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</a:tr>
              <a:tr h="543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Нижний Новгород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частично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LoRaWan</a:t>
                      </a:r>
                      <a:r>
                        <a:rPr lang="en-US" sz="1200" u="none" strike="noStrike" dirty="0">
                          <a:effectLst/>
                        </a:rPr>
                        <a:t> /</a:t>
                      </a:r>
                      <a:r>
                        <a:rPr lang="en-US" sz="1200" u="none" strike="noStrike" dirty="0" err="1">
                          <a:effectLst/>
                        </a:rPr>
                        <a:t>ZigBee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любой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</a:tr>
              <a:tr h="328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Ярославль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старый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90" marR="6990" marT="6990" marB="0" anchor="ctr"/>
                </a:tc>
              </a:tr>
            </a:tbl>
          </a:graphicData>
        </a:graphic>
      </p:graphicFrame>
      <p:pic>
        <p:nvPicPr>
          <p:cNvPr id="1026" name="Picture 2" descr="Программа «Чистый воздух» заработала в Челябинской области | Pchela.news -  Новости в Челябинс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6" y="2067759"/>
            <a:ext cx="4639047" cy="29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6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0" y="1888524"/>
            <a:ext cx="9144000" cy="100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1100"/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1) Базовые 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знания о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АСУНО и АСКУЭ. </a:t>
            </a:r>
            <a:r>
              <a:rPr lang="ru-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Компоненты </a:t>
            </a:r>
            <a:r>
              <a:rPr lang="en-US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NEMA 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 </a:t>
            </a:r>
            <a:r>
              <a:rPr lang="en-US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ZHAGA18</a:t>
            </a:r>
            <a:r>
              <a:rPr lang="ru-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сравнение проводных и беспроводных технологий передачи данных, Умный город.</a:t>
            </a:r>
          </a:p>
        </p:txBody>
      </p:sp>
    </p:spTree>
    <p:extLst>
      <p:ext uri="{BB962C8B-B14F-4D97-AF65-F5344CB8AC3E}">
        <p14:creationId xmlns:p14="http://schemas.microsoft.com/office/powerpoint/2010/main" val="1164430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51" descr="\\Compoint\tempor\_Scan\Виктор Уелин\Презентация Планар\planar-presentation-en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-36000"/>
            <a:ext cx="9217350" cy="519075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1"/>
          <p:cNvSpPr txBox="1"/>
          <p:nvPr/>
        </p:nvSpPr>
        <p:spPr>
          <a:xfrm>
            <a:off x="107950" y="3076575"/>
            <a:ext cx="439261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OFFICE IN ST. PETERSBURG</a:t>
            </a:r>
            <a:endParaRPr sz="200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5" name="Google Shape;655;p51"/>
          <p:cNvSpPr txBox="1"/>
          <p:nvPr/>
        </p:nvSpPr>
        <p:spPr>
          <a:xfrm>
            <a:off x="4572000" y="3076575"/>
            <a:ext cx="457200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OFFICE IN MOSCOW</a:t>
            </a:r>
            <a:endParaRPr sz="200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6" name="Google Shape;656;p51"/>
          <p:cNvSpPr txBox="1"/>
          <p:nvPr/>
        </p:nvSpPr>
        <p:spPr>
          <a:xfrm>
            <a:off x="0" y="3579813"/>
            <a:ext cx="4572000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Radishcheva str. 35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St. Petersburg, 191041, Russia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+7 (812) 329 44 61 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import@planar.spb.ru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57" name="Google Shape;657;p51"/>
          <p:cNvSpPr txBox="1"/>
          <p:nvPr/>
        </p:nvSpPr>
        <p:spPr>
          <a:xfrm>
            <a:off x="4572000" y="3576638"/>
            <a:ext cx="4572000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Komsomolskiy ave. 24/1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Moscow, 119021, Russia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+7 (499) 703 18 37 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msk@planar.spb.ru</a:t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58" name="Google Shape;658;p51"/>
          <p:cNvSpPr txBox="1"/>
          <p:nvPr/>
        </p:nvSpPr>
        <p:spPr>
          <a:xfrm>
            <a:off x="2195513" y="936625"/>
            <a:ext cx="4752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B0F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Спасибо за внимание</a:t>
            </a:r>
            <a:endParaRPr sz="3200">
              <a:solidFill>
                <a:srgbClr val="00B0F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0" y="1086769"/>
            <a:ext cx="9144000" cy="405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Основные задачи любой 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АСУНО и </a:t>
            </a:r>
            <a:r>
              <a:rPr lang="ru-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АСКУЭ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:</a:t>
            </a:r>
            <a:endParaRPr b="1"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1) 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Контроль </a:t>
            </a:r>
            <a:r>
              <a:rPr lang="ru" b="1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регистрация: </a:t>
            </a:r>
            <a:endParaRPr b="1"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Мониторинг состояния, автоматическая диагностика осветительной установки (т.е. наличие обратной </a:t>
            </a:r>
            <a:r>
              <a:rPr lang="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связи</a:t>
            </a:r>
            <a:br>
              <a:rPr lang="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</a:br>
            <a:r>
              <a:rPr lang="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о </a:t>
            </a: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состоянии светильников, ЩО и других узлов системы);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Обнаружение, сигнализация и регистрация аварийных ситуаций на объекте (датчики освещенности, </a:t>
            </a:r>
            <a:b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</a:b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движения, загазованности и т. п.).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2) 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Энергоэффективность </a:t>
            </a:r>
            <a:r>
              <a:rPr lang="ru" b="1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учёт:</a:t>
            </a:r>
            <a:endParaRPr b="1"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Измерение и контроль потребления электроэнергии (технический учет и коммерческий учет электроэнергии);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Уменьшение энергопотребления всей осветительной установки (энергоэффективность);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Управление освещением (диммирование) в зависимости от окружающей обстановки и данных от Диспетчера.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3) 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Безопасность </a:t>
            </a:r>
            <a:r>
              <a:rPr lang="ru" b="1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надёжность системы:</a:t>
            </a:r>
            <a:endParaRPr b="1"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Аппаратная надёжность работы всех узлов системы;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Программно-аппаратная защита системы и каналов передачи данных  от террористических и хакерских атак;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Надёжное и длительное хранение данных о работе установки и всех её узлов.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4) </a:t>
            </a:r>
            <a:r>
              <a:rPr lang="ru" b="1" dirty="0" smtClean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Удобство </a:t>
            </a:r>
            <a:r>
              <a:rPr lang="ru" b="1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простота для Пользователя:</a:t>
            </a:r>
            <a:endParaRPr b="1"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Масштабируемость СУО;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Простота настройки и пусконаладка СУО на объекте;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Быстрое изменение графического интерфейса под конкретные задачи Пользователя;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  <a:p>
            <a:pPr marL="216000" lvl="0" indent="-171500" algn="l" rtl="0">
              <a:spcBef>
                <a:spcPts val="0"/>
              </a:spcBef>
              <a:spcAft>
                <a:spcPts val="0"/>
              </a:spcAft>
              <a:buSzPts val="1000"/>
              <a:buFont typeface="Roboto Condensed Light"/>
              <a:buChar char="●"/>
            </a:pPr>
            <a:r>
              <a:rPr lang="ru" dirty="0">
                <a:solidFill>
                  <a:schemeClr val="dk1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 Light"/>
              </a:rPr>
              <a:t>Возможность онлайн контроля десятков-сотен-миллионов устройств.</a:t>
            </a:r>
            <a:endParaRPr dirty="0">
              <a:solidFill>
                <a:schemeClr val="dk1"/>
              </a:solidFill>
              <a:latin typeface="Roboto Condensed Light" panose="020B0604020202020204" charset="0"/>
              <a:ea typeface="Roboto Condensed Light" panose="020B0604020202020204" charset="0"/>
              <a:cs typeface="Roboto Condensed Light"/>
              <a:sym typeface="Roboto Condensed Light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0" y="-12694"/>
            <a:ext cx="9144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1. 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АСУНО и АСКУЭ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0" y="189729"/>
            <a:ext cx="9144000" cy="8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" b="1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АСУНО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 (</a:t>
            </a:r>
            <a:r>
              <a:rPr lang="ru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А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втоматизированная </a:t>
            </a:r>
            <a:r>
              <a:rPr lang="ru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С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истема </a:t>
            </a:r>
            <a:r>
              <a:rPr lang="ru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У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правления </a:t>
            </a:r>
            <a:r>
              <a:rPr lang="ru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Н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аружным </a:t>
            </a:r>
            <a:r>
              <a:rPr lang="ru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О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свещением</a:t>
            </a:r>
            <a:r>
              <a:rPr lang="ru" i="0" u="none" strike="noStrike" cap="none" dirty="0" smtClean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) и </a:t>
            </a:r>
            <a:r>
              <a:rPr lang="ru" b="1" i="0" u="none" strike="noStrike" cap="none" dirty="0" smtClean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АСКУЭ</a:t>
            </a:r>
            <a:r>
              <a:rPr lang="ru" i="0" u="none" strike="noStrike" cap="none" dirty="0" smtClean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 (</a:t>
            </a:r>
            <a:r>
              <a:rPr lang="ru-RU" dirty="0" smtClean="0">
                <a:latin typeface="+mj-lt"/>
              </a:rPr>
              <a:t>Автоматизированная </a:t>
            </a:r>
            <a:r>
              <a:rPr lang="ru-RU" dirty="0">
                <a:latin typeface="+mj-lt"/>
              </a:rPr>
              <a:t>система </a:t>
            </a:r>
            <a:r>
              <a:rPr lang="ru-RU" dirty="0" smtClean="0">
                <a:latin typeface="+mj-lt"/>
              </a:rPr>
              <a:t>контроля учёта электроэнергии)</a:t>
            </a:r>
            <a:r>
              <a:rPr lang="ru" i="0" u="none" strike="noStrike" cap="none" dirty="0" smtClean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: 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это </a:t>
            </a:r>
            <a:r>
              <a:rPr lang="ru" i="0" u="none" strike="noStrike" cap="none" dirty="0" smtClean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интеллектуальные сети, </a:t>
            </a:r>
            <a:r>
              <a:rPr lang="ru" i="0" u="none" strike="noStrike" cap="none" dirty="0">
                <a:solidFill>
                  <a:schemeClr val="dk1"/>
                </a:solidFill>
                <a:latin typeface="+mj-lt"/>
                <a:ea typeface="Roboto Condensed Light"/>
                <a:cs typeface="Roboto Condensed Light"/>
                <a:sym typeface="Roboto Condensed Light"/>
              </a:rPr>
              <a:t>целью которой является автоматизированное управление наружным освещением и учет энергопотребления на данном объекте.</a:t>
            </a:r>
            <a:endParaRPr dirty="0">
              <a:solidFill>
                <a:schemeClr val="dk1"/>
              </a:solidFill>
              <a:latin typeface="+mj-l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8587500" y="1740450"/>
            <a:ext cx="141900" cy="1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4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13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 descr="Картинки по запросу lg innote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 descr="Картинки по запросу lg innote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 descr="Картинки по запросу lg innote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0" y="360000"/>
            <a:ext cx="9144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2. Нормативная база позволяющая использовать АСУНО</a:t>
            </a:r>
            <a:b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</a:b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для экономии электроэнергии в вечернее и ночное время. 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155575" y="1095374"/>
            <a:ext cx="4235451" cy="398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33333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СП 52.13330.2016 Естественное и искусственное освещение.</a:t>
            </a:r>
            <a:endParaRPr sz="2400" b="1" dirty="0">
              <a:solidFill>
                <a:srgbClr val="33333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 smtClean="0">
                <a:solidFill>
                  <a:srgbClr val="3B3B3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7.5.1.12</a:t>
            </a:r>
            <a:r>
              <a:rPr lang="ru" sz="2000" i="1" dirty="0">
                <a:solidFill>
                  <a:srgbClr val="3B3B3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 … допускается в ночное время снижение этих норм … </a:t>
            </a:r>
            <a:r>
              <a:rPr lang="ru" sz="2000" i="1" u="sng" dirty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понижением их мощности на 30% и 50%</a:t>
            </a:r>
            <a:r>
              <a:rPr lang="ru" sz="2000" i="1" dirty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" sz="2000" i="1" dirty="0">
                <a:solidFill>
                  <a:srgbClr val="3B3B3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при уменьшении интенсивности движения</a:t>
            </a:r>
            <a:r>
              <a:rPr lang="ru" sz="2000" i="1" dirty="0">
                <a:solidFill>
                  <a:srgbClr val="2D2D2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до 1/3 и 1/5 максимального значения соответственно. </a:t>
            </a:r>
            <a:endParaRPr sz="2000" i="1" dirty="0">
              <a:solidFill>
                <a:srgbClr val="2D2D2D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u="sng" dirty="0" smtClean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Не </a:t>
            </a:r>
            <a:r>
              <a:rPr lang="ru" sz="2000" i="1" u="sng" dirty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допускается</a:t>
            </a:r>
            <a:r>
              <a:rPr lang="ru" sz="2000" i="1" dirty="0">
                <a:solidFill>
                  <a:srgbClr val="3B3B3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в ночное время </a:t>
            </a:r>
            <a:r>
              <a:rPr lang="ru" sz="2000" i="1" u="sng" dirty="0">
                <a:solidFill>
                  <a:srgbClr val="FF000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частичное отключение светильников</a:t>
            </a:r>
            <a:r>
              <a:rPr lang="ru" sz="2000" i="1" dirty="0">
                <a:solidFill>
                  <a:srgbClr val="3B3B3B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при их установке по одному на опоре.</a:t>
            </a:r>
            <a:endParaRPr sz="2000" i="1"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5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6" y="1647825"/>
            <a:ext cx="4649450" cy="2737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383" y="228562"/>
            <a:ext cx="1154553" cy="2579418"/>
          </a:xfrm>
          <a:prstGeom prst="rect">
            <a:avLst/>
          </a:prstGeom>
        </p:spPr>
      </p:pic>
      <p:pic>
        <p:nvPicPr>
          <p:cNvPr id="3074" name="Picture 2" descr="https://sprut.ai/static/media/cache/00/00/18/40/306/5342/1600x_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2736"/>
            <a:ext cx="3211665" cy="158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Google Shape;103;p20"/>
          <p:cNvSpPr txBox="1"/>
          <p:nvPr/>
        </p:nvSpPr>
        <p:spPr>
          <a:xfrm>
            <a:off x="0" y="63862"/>
            <a:ext cx="9144000" cy="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3. Групповое, индивидуальное и индивидуальное с поламповым контролем управление освещением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8587500" y="1740450"/>
            <a:ext cx="141900" cy="13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6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1" name="Picture 4" descr="УВР шкаф управления наружным освещением ШУНО КУЛ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59" y="770516"/>
            <a:ext cx="3618217" cy="437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ЛОН-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85" y="2901462"/>
            <a:ext cx="1283951" cy="19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22" y="770516"/>
            <a:ext cx="3079517" cy="21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0" y="4840"/>
            <a:ext cx="91440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4</a:t>
            </a: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r>
              <a:rPr lang="ru" sz="2400" dirty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Стандарт NEMA для светильников уличного освещения</a:t>
            </a:r>
            <a:endParaRPr sz="2400" dirty="0">
              <a:solidFill>
                <a:srgbClr val="00B0F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158310" y="2645557"/>
            <a:ext cx="4659000" cy="17223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 txBox="1"/>
          <p:nvPr/>
        </p:nvSpPr>
        <p:spPr>
          <a:xfrm>
            <a:off x="0" y="489610"/>
            <a:ext cx="9144001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	</a:t>
            </a:r>
            <a:r>
              <a:rPr lang="ru" sz="2400" b="1" dirty="0" smtClean="0">
                <a:latin typeface="Roboto Condensed"/>
                <a:ea typeface="Roboto Condensed"/>
                <a:cs typeface="Roboto Condensed"/>
                <a:sym typeface="Roboto Condensed"/>
              </a:rPr>
              <a:t>Стандарт </a:t>
            </a:r>
            <a:r>
              <a:rPr lang="ru" sz="2400" b="1" dirty="0">
                <a:latin typeface="Roboto Condensed"/>
                <a:ea typeface="Roboto Condensed"/>
                <a:cs typeface="Roboto Condensed"/>
                <a:sym typeface="Roboto Condensed"/>
              </a:rPr>
              <a:t>NEMA (ANSI C136.10-2010) </a:t>
            </a:r>
            <a:r>
              <a:rPr lang="ru" sz="2400" dirty="0"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для разъёмов и контроллеров диммирования устанавливаемых в светильники уличного </a:t>
            </a:r>
            <a:r>
              <a:rPr lang="ru" sz="2400" dirty="0" smtClean="0"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освещения – унификация и независимость от производителя устройств управления.</a:t>
            </a:r>
            <a:endParaRPr sz="2400" dirty="0"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0" y="2208127"/>
            <a:ext cx="5069712" cy="42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highlight>
                  <a:srgbClr val="FFFFFF"/>
                </a:highlight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«</a:t>
            </a:r>
            <a:r>
              <a:rPr lang="ru" sz="24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Ведро</a:t>
            </a:r>
            <a:r>
              <a:rPr lang="ru" sz="2400" dirty="0">
                <a:highlight>
                  <a:srgbClr val="FFFFFF"/>
                </a:highlight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»‎</a:t>
            </a:r>
            <a:r>
              <a:rPr lang="ru" sz="24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(контроллер, вилка, заглушка) </a:t>
            </a:r>
            <a:endParaRPr sz="24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36" name="Google Shape;136;p22" descr="C:\Users\user\AppData\Local\Temp\bat7B42.tmp\02.jpg"/>
          <p:cNvPicPr preferRelativeResize="0"/>
          <p:nvPr/>
        </p:nvPicPr>
        <p:blipFill rotWithShape="1">
          <a:blip r:embed="rId3">
            <a:alphaModFix/>
          </a:blip>
          <a:srcRect l="4901" t="35642" r="72725" b="15910"/>
          <a:stretch/>
        </p:blipFill>
        <p:spPr>
          <a:xfrm>
            <a:off x="866361" y="2825482"/>
            <a:ext cx="1052476" cy="120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9509" y="2959308"/>
            <a:ext cx="1989475" cy="122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217785" y="2650907"/>
            <a:ext cx="795300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2.4G антенна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(внутренняя)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17785" y="3937182"/>
            <a:ext cx="13557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Вилка NEMA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(питание и диммирование)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1706485" y="2650907"/>
            <a:ext cx="7953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GPS антенна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(внутренняя)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1873585" y="3937182"/>
            <a:ext cx="6282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Световой</a:t>
            </a:r>
            <a:b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ru" sz="800" b="1">
                <a:latin typeface="Roboto Condensed"/>
                <a:ea typeface="Roboto Condensed"/>
                <a:cs typeface="Roboto Condensed"/>
                <a:sym typeface="Roboto Condensed"/>
              </a:rPr>
              <a:t>сенсор</a:t>
            </a:r>
            <a:endParaRPr sz="800"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p22"/>
          <p:cNvSpPr/>
          <p:nvPr/>
        </p:nvSpPr>
        <p:spPr>
          <a:xfrm rot="-777604">
            <a:off x="2437955" y="3256936"/>
            <a:ext cx="894896" cy="9504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 rot="-1160397">
            <a:off x="926285" y="3981103"/>
            <a:ext cx="276291" cy="651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/>
          <p:nvPr/>
        </p:nvSpPr>
        <p:spPr>
          <a:xfrm rot="2156149" flipH="1">
            <a:off x="1903039" y="3740875"/>
            <a:ext cx="276037" cy="652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2"/>
          <p:cNvSpPr/>
          <p:nvPr/>
        </p:nvSpPr>
        <p:spPr>
          <a:xfrm rot="8643851">
            <a:off x="1903039" y="3165050"/>
            <a:ext cx="276037" cy="652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2"/>
          <p:cNvSpPr/>
          <p:nvPr/>
        </p:nvSpPr>
        <p:spPr>
          <a:xfrm rot="-8643851" flipH="1">
            <a:off x="597389" y="3165050"/>
            <a:ext cx="276037" cy="652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6227" y="2600433"/>
            <a:ext cx="2159599" cy="209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5084038" y="2195192"/>
            <a:ext cx="252328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“</a:t>
            </a:r>
            <a:r>
              <a:rPr lang="ru" sz="24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Шайба</a:t>
            </a:r>
            <a:r>
              <a:rPr lang="en-US" sz="24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”</a:t>
            </a:r>
            <a:r>
              <a:rPr lang="ru" sz="2400" dirty="0" smtClean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ru" sz="2400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(розетка)</a:t>
            </a:r>
            <a:endParaRPr sz="2400"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5418" y="2805612"/>
            <a:ext cx="1728583" cy="17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7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5.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D4I </a:t>
            </a:r>
            <a:r>
              <a:rPr lang="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ZHAGA 18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- </a:t>
            </a:r>
            <a:r>
              <a:rPr lang="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развитие существующего стандарта NEMA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DALI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для </a:t>
            </a:r>
            <a:r>
              <a:rPr lang="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уличного освещения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pic>
        <p:nvPicPr>
          <p:cNvPr id="611" name="Google Shape;611;p48"/>
          <p:cNvPicPr preferRelativeResize="0"/>
          <p:nvPr/>
        </p:nvPicPr>
        <p:blipFill rotWithShape="1">
          <a:blip r:embed="rId3">
            <a:alphaModFix/>
          </a:blip>
          <a:srcRect l="20724" t="69792" r="58940" b="20506"/>
          <a:stretch/>
        </p:blipFill>
        <p:spPr>
          <a:xfrm>
            <a:off x="597346" y="641556"/>
            <a:ext cx="1859352" cy="49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8"/>
          <p:cNvPicPr preferRelativeResize="0"/>
          <p:nvPr/>
        </p:nvPicPr>
        <p:blipFill rotWithShape="1">
          <a:blip r:embed="rId3">
            <a:alphaModFix/>
          </a:blip>
          <a:srcRect l="55944" t="69792" r="28426" b="20506"/>
          <a:stretch/>
        </p:blipFill>
        <p:spPr>
          <a:xfrm>
            <a:off x="845320" y="1073455"/>
            <a:ext cx="1429099" cy="498949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8"/>
          <p:cNvSpPr/>
          <p:nvPr/>
        </p:nvSpPr>
        <p:spPr>
          <a:xfrm rot="-5403737" flipH="1">
            <a:off x="1454720" y="1700180"/>
            <a:ext cx="276000" cy="6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8" name="Google Shape;618;p48" descr="D4i specifications - Digital Illumination Interface Alliance"/>
          <p:cNvPicPr preferRelativeResize="0"/>
          <p:nvPr/>
        </p:nvPicPr>
        <p:blipFill rotWithShape="1">
          <a:blip r:embed="rId4">
            <a:alphaModFix/>
          </a:blip>
          <a:srcRect t="6664" r="4888"/>
          <a:stretch/>
        </p:blipFill>
        <p:spPr>
          <a:xfrm>
            <a:off x="775283" y="2004305"/>
            <a:ext cx="1569175" cy="10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48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8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7" name="Google Shape;590;p47" descr="What is Zhaga? - Lighting Equipment Sales"/>
          <p:cNvPicPr preferRelativeResize="0"/>
          <p:nvPr/>
        </p:nvPicPr>
        <p:blipFill rotWithShape="1">
          <a:blip r:embed="rId5">
            <a:alphaModFix/>
          </a:blip>
          <a:srcRect l="8856" t="36964" r="8906" b="35934"/>
          <a:stretch/>
        </p:blipFill>
        <p:spPr>
          <a:xfrm>
            <a:off x="1046971" y="3497849"/>
            <a:ext cx="1725900" cy="31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91;p47" descr="inteliLIGHT® FRE-24-ZHAGA-L LoRaWAN™ compatible luminaire ..."/>
          <p:cNvPicPr preferRelativeResize="0"/>
          <p:nvPr/>
        </p:nvPicPr>
        <p:blipFill rotWithShape="1">
          <a:blip r:embed="rId6">
            <a:alphaModFix/>
          </a:blip>
          <a:srcRect l="18946" t="16647" r="18274" b="11004"/>
          <a:stretch/>
        </p:blipFill>
        <p:spPr>
          <a:xfrm>
            <a:off x="1628219" y="3979872"/>
            <a:ext cx="828251" cy="954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592;p47"/>
          <p:cNvGrpSpPr/>
          <p:nvPr/>
        </p:nvGrpSpPr>
        <p:grpSpPr>
          <a:xfrm>
            <a:off x="3052517" y="3523099"/>
            <a:ext cx="1492653" cy="1249866"/>
            <a:chOff x="6241225" y="3964500"/>
            <a:chExt cx="691574" cy="760612"/>
          </a:xfrm>
        </p:grpSpPr>
        <p:pic>
          <p:nvPicPr>
            <p:cNvPr id="20" name="Google Shape;593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12260" r="54951" b="77410"/>
            <a:stretch/>
          </p:blipFill>
          <p:spPr>
            <a:xfrm>
              <a:off x="6241225" y="3964500"/>
              <a:ext cx="691574" cy="27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594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52405" r="54951" b="37265"/>
            <a:stretch/>
          </p:blipFill>
          <p:spPr>
            <a:xfrm>
              <a:off x="6241225" y="4450487"/>
              <a:ext cx="691574" cy="27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" name="Google Shape;595;p47"/>
          <p:cNvGrpSpPr/>
          <p:nvPr/>
        </p:nvGrpSpPr>
        <p:grpSpPr>
          <a:xfrm>
            <a:off x="4738656" y="3507541"/>
            <a:ext cx="1492653" cy="1249866"/>
            <a:chOff x="7292469" y="3964500"/>
            <a:chExt cx="691574" cy="760612"/>
          </a:xfrm>
        </p:grpSpPr>
        <p:pic>
          <p:nvPicPr>
            <p:cNvPr id="23" name="Google Shape;596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25882" r="54952" b="63789"/>
            <a:stretch/>
          </p:blipFill>
          <p:spPr>
            <a:xfrm>
              <a:off x="7292481" y="3964500"/>
              <a:ext cx="691550" cy="27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597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66360" r="54951" b="23310"/>
            <a:stretch/>
          </p:blipFill>
          <p:spPr>
            <a:xfrm>
              <a:off x="7292469" y="4450487"/>
              <a:ext cx="691574" cy="274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" name="Google Shape;598;p47"/>
          <p:cNvGrpSpPr/>
          <p:nvPr/>
        </p:nvGrpSpPr>
        <p:grpSpPr>
          <a:xfrm>
            <a:off x="6510981" y="3507541"/>
            <a:ext cx="1492653" cy="1249866"/>
            <a:chOff x="8053125" y="3964500"/>
            <a:chExt cx="691574" cy="760612"/>
          </a:xfrm>
        </p:grpSpPr>
        <p:pic>
          <p:nvPicPr>
            <p:cNvPr id="26" name="Google Shape;599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39617" r="54951" b="50054"/>
            <a:stretch/>
          </p:blipFill>
          <p:spPr>
            <a:xfrm>
              <a:off x="8053125" y="3964500"/>
              <a:ext cx="691574" cy="274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600;p47" descr="China Dusk to Dawn Photocell Control 4 Pin Zhaga Receptacle Photos ..."/>
            <p:cNvPicPr preferRelativeResize="0"/>
            <p:nvPr/>
          </p:nvPicPr>
          <p:blipFill rotWithShape="1">
            <a:blip r:embed="rId7">
              <a:alphaModFix/>
            </a:blip>
            <a:srcRect l="33640" t="78572" r="54951" b="9393"/>
            <a:stretch/>
          </p:blipFill>
          <p:spPr>
            <a:xfrm>
              <a:off x="8053125" y="4405163"/>
              <a:ext cx="691574" cy="319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525" y="829251"/>
            <a:ext cx="5533300" cy="26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4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" descr="Картинки по запросу &quot;симвод диод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8"/>
          <p:cNvSpPr txBox="1"/>
          <p:nvPr/>
        </p:nvSpPr>
        <p:spPr>
          <a:xfrm>
            <a:off x="-25200" y="20044"/>
            <a:ext cx="9144000" cy="39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rgbClr val="00B0F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6. </a:t>
            </a:r>
            <a:r>
              <a:rPr lang="en-US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 Light"/>
                <a:sym typeface="Roboto Condensed"/>
              </a:rPr>
              <a:t>NEMA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и </a:t>
            </a:r>
            <a:r>
              <a:rPr lang="ru" sz="2400" dirty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ZHAGA </a:t>
            </a:r>
            <a:r>
              <a:rPr lang="ru" sz="2400" dirty="0" smtClean="0">
                <a:solidFill>
                  <a:srgbClr val="00B0F0"/>
                </a:solidFill>
                <a:latin typeface="Roboto Condensed Light" panose="020B0604020202020204" charset="0"/>
                <a:ea typeface="Roboto Condensed Light" panose="020B0604020202020204" charset="0"/>
                <a:cs typeface="Roboto Condensed"/>
                <a:sym typeface="Roboto Condensed"/>
              </a:rPr>
              <a:t>18</a:t>
            </a:r>
            <a:endParaRPr sz="2400" dirty="0">
              <a:solidFill>
                <a:srgbClr val="00B0F0"/>
              </a:solidFill>
              <a:latin typeface="Roboto Condensed Light" panose="020B0604020202020204" charset="0"/>
              <a:ea typeface="Roboto Condensed Light" panose="020B0604020202020204" charset="0"/>
              <a:cs typeface="Roboto Condensed"/>
              <a:sym typeface="Roboto Condensed"/>
            </a:endParaRPr>
          </a:p>
        </p:txBody>
      </p:sp>
      <p:sp>
        <p:nvSpPr>
          <p:cNvPr id="619" name="Google Shape;619;p48"/>
          <p:cNvSpPr txBox="1">
            <a:spLocks noGrp="1"/>
          </p:cNvSpPr>
          <p:nvPr>
            <p:ph type="sldNum" idx="12"/>
          </p:nvPr>
        </p:nvSpPr>
        <p:spPr>
          <a:xfrm>
            <a:off x="8514825" y="4691075"/>
            <a:ext cx="3243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9</a:t>
            </a:fld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31" y="1004891"/>
            <a:ext cx="2713181" cy="3686184"/>
          </a:xfrm>
          <a:prstGeom prst="rect">
            <a:avLst/>
          </a:prstGeom>
        </p:spPr>
      </p:pic>
      <p:sp>
        <p:nvSpPr>
          <p:cNvPr id="28" name="Google Shape;617;p48"/>
          <p:cNvSpPr/>
          <p:nvPr/>
        </p:nvSpPr>
        <p:spPr>
          <a:xfrm flipH="1">
            <a:off x="5714244" y="2346931"/>
            <a:ext cx="619881" cy="50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17;p48"/>
          <p:cNvSpPr/>
          <p:nvPr/>
        </p:nvSpPr>
        <p:spPr>
          <a:xfrm rot="16200000" flipH="1">
            <a:off x="582551" y="556512"/>
            <a:ext cx="391356" cy="50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Прямоугольник 31"/>
          <p:cNvSpPr/>
          <p:nvPr/>
        </p:nvSpPr>
        <p:spPr>
          <a:xfrm>
            <a:off x="224231" y="217874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dk1"/>
                </a:solidFill>
                <a:latin typeface="Calibri"/>
                <a:sym typeface="Calibri"/>
              </a:rPr>
              <a:t>NEMA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1722" y="217874"/>
            <a:ext cx="1585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ZHAGA18</a:t>
            </a:r>
            <a:endParaRPr lang="ru-RU" sz="2800" dirty="0"/>
          </a:p>
        </p:txBody>
      </p:sp>
      <p:pic>
        <p:nvPicPr>
          <p:cNvPr id="33" name="Picture 2" descr="Модуль индивидуального управления светильником | АйТи Умный Горо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86" y="1004891"/>
            <a:ext cx="3059658" cy="3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617;p48"/>
          <p:cNvSpPr/>
          <p:nvPr/>
        </p:nvSpPr>
        <p:spPr>
          <a:xfrm rot="16200000" flipH="1">
            <a:off x="1788494" y="567908"/>
            <a:ext cx="391356" cy="50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617;p48"/>
          <p:cNvSpPr/>
          <p:nvPr/>
        </p:nvSpPr>
        <p:spPr>
          <a:xfrm flipH="1">
            <a:off x="5258665" y="1248836"/>
            <a:ext cx="1075460" cy="50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617;p48"/>
          <p:cNvSpPr/>
          <p:nvPr/>
        </p:nvSpPr>
        <p:spPr>
          <a:xfrm flipH="1">
            <a:off x="5168741" y="3271137"/>
            <a:ext cx="1165384" cy="50540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Прямоугольник 34"/>
          <p:cNvSpPr/>
          <p:nvPr/>
        </p:nvSpPr>
        <p:spPr>
          <a:xfrm>
            <a:off x="6334125" y="3249267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dk1"/>
                </a:solidFill>
                <a:latin typeface="Calibri"/>
                <a:sym typeface="Calibri"/>
              </a:rPr>
              <a:t>Блок питания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99952" y="1270704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dk1"/>
                </a:solidFill>
                <a:latin typeface="Calibri"/>
                <a:sym typeface="Calibri"/>
              </a:rPr>
              <a:t>Приёмо</a:t>
            </a:r>
            <a:r>
              <a:rPr lang="ru-RU" sz="2400" dirty="0" smtClean="0">
                <a:solidFill>
                  <a:schemeClr val="dk1"/>
                </a:solidFill>
                <a:latin typeface="Calibri"/>
                <a:sym typeface="Calibri"/>
              </a:rPr>
              <a:t>-передатчик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99952" y="2348509"/>
            <a:ext cx="231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chemeClr val="dk1"/>
                </a:solidFill>
                <a:latin typeface="Calibri"/>
                <a:sym typeface="Calibri"/>
              </a:rPr>
              <a:t>Допфункционал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394194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7345</TotalTime>
  <Words>4336</Words>
  <Application>Microsoft Office PowerPoint</Application>
  <PresentationFormat>Экран (16:9)</PresentationFormat>
  <Paragraphs>364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Times New Roman</vt:lpstr>
      <vt:lpstr>Roboto Condensed</vt:lpstr>
      <vt:lpstr>Roboto Condensed Light</vt:lpstr>
      <vt:lpstr>Tahoma</vt:lpstr>
      <vt:lpstr>Calibri</vt:lpstr>
      <vt:lpstr>Arial</vt:lpstr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367</cp:revision>
  <dcterms:modified xsi:type="dcterms:W3CDTF">2021-04-28T14:18:43Z</dcterms:modified>
</cp:coreProperties>
</file>