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0" r:id="rId1"/>
    <p:sldMasterId id="2147483673" r:id="rId2"/>
  </p:sldMasterIdLst>
  <p:notesMasterIdLst>
    <p:notesMasterId r:id="rId38"/>
  </p:notesMasterIdLst>
  <p:handoutMasterIdLst>
    <p:handoutMasterId r:id="rId39"/>
  </p:handoutMasterIdLst>
  <p:sldIdLst>
    <p:sldId id="361" r:id="rId3"/>
    <p:sldId id="474" r:id="rId4"/>
    <p:sldId id="475" r:id="rId5"/>
    <p:sldId id="464" r:id="rId6"/>
    <p:sldId id="452" r:id="rId7"/>
    <p:sldId id="463" r:id="rId8"/>
    <p:sldId id="466" r:id="rId9"/>
    <p:sldId id="467" r:id="rId10"/>
    <p:sldId id="471" r:id="rId11"/>
    <p:sldId id="472" r:id="rId12"/>
    <p:sldId id="473" r:id="rId13"/>
    <p:sldId id="482" r:id="rId14"/>
    <p:sldId id="476" r:id="rId15"/>
    <p:sldId id="483" r:id="rId16"/>
    <p:sldId id="493" r:id="rId17"/>
    <p:sldId id="494" r:id="rId18"/>
    <p:sldId id="487" r:id="rId19"/>
    <p:sldId id="489" r:id="rId20"/>
    <p:sldId id="484" r:id="rId21"/>
    <p:sldId id="485" r:id="rId22"/>
    <p:sldId id="486" r:id="rId23"/>
    <p:sldId id="488" r:id="rId24"/>
    <p:sldId id="490" r:id="rId25"/>
    <p:sldId id="491" r:id="rId26"/>
    <p:sldId id="495" r:id="rId27"/>
    <p:sldId id="497" r:id="rId28"/>
    <p:sldId id="498" r:id="rId29"/>
    <p:sldId id="477" r:id="rId30"/>
    <p:sldId id="499" r:id="rId31"/>
    <p:sldId id="501" r:id="rId32"/>
    <p:sldId id="500" r:id="rId33"/>
    <p:sldId id="468" r:id="rId34"/>
    <p:sldId id="481" r:id="rId35"/>
    <p:sldId id="496" r:id="rId36"/>
    <p:sldId id="461" r:id="rId37"/>
  </p:sldIdLst>
  <p:sldSz cx="9144000" cy="5143500" type="screen16x9"/>
  <p:notesSz cx="10234613" cy="7102475"/>
  <p:defaultTextStyle/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37">
          <p15:clr>
            <a:srgbClr val="A4A3A4"/>
          </p15:clr>
        </p15:guide>
        <p15:guide id="2" pos="32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00FF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38ACA"/>
    <a:srgbClr val="F7F7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  <p:ext uri="smNativeData">
      <pr:smAppRevision xmlns:pr="smNativeData" xmlns="" dt="1544778278" val="76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62118" autoAdjust="0"/>
  </p:normalViewPr>
  <p:slideViewPr>
    <p:cSldViewPr snapToGrid="0" snapToObjects="1">
      <p:cViewPr varScale="1">
        <p:scale>
          <a:sx n="94" d="100"/>
          <a:sy n="94" d="100"/>
        </p:scale>
        <p:origin x="-2124" y="-102"/>
      </p:cViewPr>
      <p:guideLst>
        <p:guide orient="horz" pos="1620"/>
        <p:guide pos="2880"/>
      </p:guideLst>
    </p:cSldViewPr>
  </p:slideViewPr>
  <p:outlineViewPr>
    <p:cViewPr>
      <p:scale>
        <a:sx n="303" d="100"/>
        <a:sy n="303" d="100"/>
      </p:scale>
      <p:origin x="43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 snapToGrid="0" snapToObjects="1">
      <p:cViewPr>
        <p:scale>
          <a:sx n="126" d="100"/>
          <a:sy n="126" d="100"/>
        </p:scale>
        <p:origin x="-1566" y="456"/>
      </p:cViewPr>
      <p:guideLst>
        <p:guide orient="horz" pos="2237"/>
        <p:guide pos="322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NZnHU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AAAAAEgbAAAvAgAAEAAAAA=="/>
              </a:ext>
            </a:extLst>
          </p:cNvSpPr>
          <p:nvPr>
            <p:ph type="hdr" sz="quarter"/>
          </p:nvPr>
        </p:nvSpPr>
        <p:spPr>
          <a:xfrm>
            <a:off x="0" y="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algn="l">
              <a:defRPr lang="zh-CN" sz="1300"/>
            </a:pPr>
            <a:endParaRPr/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qIwAAAAAAAPI+AAAvAgAAEAAAAA=="/>
              </a:ext>
            </a:extLst>
          </p:cNvSpPr>
          <p:nvPr>
            <p:ph type="dt" sz="quarter" idx="1"/>
          </p:nvPr>
        </p:nvSpPr>
        <p:spPr>
          <a:xfrm>
            <a:off x="5797550" y="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algn="r">
              <a:defRPr lang="en-US" sz="1300"/>
            </a:pPr>
            <a:fld id="{3FC65112-5CD2-93A7-9C7E-AAF21F306AFF}" type="datetime1">
              <a:rPr lang="ru-RU"/>
              <a:pPr algn="r">
                <a:defRPr lang="en-US" sz="1300"/>
              </a:pPr>
              <a:t>20.04.22</a:t>
            </a:fld>
            <a:endParaRPr/>
          </a:p>
        </p:txBody>
      </p:sp>
      <p:sp>
        <p:nvSpPr>
          <p:cNvPr id="4" name="Footer Placeholder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gCkAAEgbAACvKwAAEAAAAA=="/>
              </a:ext>
            </a:extLst>
          </p:cNvSpPr>
          <p:nvPr>
            <p:ph type="ftr" sz="quarter" idx="2"/>
          </p:nvPr>
        </p:nvSpPr>
        <p:spPr>
          <a:xfrm>
            <a:off x="0" y="674624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 algn="l">
              <a:defRPr lang="zh-CN" sz="1300"/>
            </a:pPr>
            <a:endParaRPr/>
          </a:p>
        </p:txBody>
      </p:sp>
      <p:sp>
        <p:nvSpPr>
          <p:cNvPr id="5" name="Slide Number Placeholder 4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qIwAAgCkAAPI+AACvKwAAEAAAAA=="/>
              </a:ext>
            </a:extLst>
          </p:cNvSpPr>
          <p:nvPr>
            <p:ph type="sldNum" sz="quarter" idx="3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 algn="r">
              <a:defRPr lang="en-US" sz="1300"/>
            </a:pPr>
            <a:fld id="{3FC64DFE-B0D2-93BB-9C7E-46EE03306A13}" type="slidenum">
              <a:rPr/>
              <a:pPr algn="r">
                <a:defRPr lang="en-US" sz="1300"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410549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AAAAAEgbAAAvAgAAEAAAAA=="/>
              </a:ext>
            </a:extLst>
          </p:cNvSpPr>
          <p:nvPr>
            <p:ph type="hdr" sz="quarter"/>
          </p:nvPr>
        </p:nvSpPr>
        <p:spPr>
          <a:xfrm>
            <a:off x="0" y="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algn="l">
              <a:defRPr lang="zh-CN" sz="1300"/>
            </a:pPr>
            <a:endParaRPr/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qIwAAAAAAAPI+AAAvAgAAEAAAAA=="/>
              </a:ext>
            </a:extLst>
          </p:cNvSpPr>
          <p:nvPr>
            <p:ph type="dt" idx="1"/>
          </p:nvPr>
        </p:nvSpPr>
        <p:spPr>
          <a:xfrm>
            <a:off x="5797550" y="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algn="r">
              <a:defRPr lang="en-US" sz="1300"/>
            </a:pPr>
            <a:fld id="{3FC6357E-30D2-93C3-9C7E-C6967B306A93}" type="datetime1">
              <a:rPr lang="ru-RU"/>
              <a:pPr algn="r">
                <a:defRPr lang="en-US" sz="1300"/>
              </a:pPr>
              <a:t>20.04.22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 idx="2"/>
          </p:nvPr>
        </p:nvSpPr>
        <p:spPr>
          <a:xfrm>
            <a:off x="2749550" y="533400"/>
            <a:ext cx="4735830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ctr">
            <a:prstTxWarp prst="textNoShape">
              <a:avLst/>
            </a:prstTxWarp>
          </a:bodyPr>
          <a:lstStyle/>
          <a:p>
            <a:pPr>
              <a:defRPr lang="zh-CN"/>
            </a:pPr>
            <a:endParaRPr/>
          </a:p>
        </p:txBody>
      </p:sp>
      <p:sp>
        <p:nvSpPr>
          <p:cNvPr id="5" name="Notes Placeholder 4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gAAwRQAAKo4AABqKAAAEAAAAA=="/>
              </a:ext>
            </a:extLst>
          </p:cNvSpPr>
          <p:nvPr>
            <p:ph type="body" idx="3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gCkAAEgbAACvKwAAEAAAAA=="/>
              </a:ext>
            </a:extLst>
          </p:cNvSpPr>
          <p:nvPr>
            <p:ph type="ftr" sz="quarter" idx="4"/>
          </p:nvPr>
        </p:nvSpPr>
        <p:spPr>
          <a:xfrm>
            <a:off x="0" y="674624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 algn="l">
              <a:defRPr lang="zh-CN" sz="1300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 algn="r">
              <a:defRPr lang="en-US" sz="1300"/>
            </a:pPr>
            <a:fld id="{3FC65064-2AD2-93A6-9C7E-DCF31E306A89}" type="slidenum">
              <a:rPr/>
              <a:pPr algn="r">
                <a:defRPr lang="en-US" sz="1300"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64876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5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49550" y="533400"/>
            <a:ext cx="4735513" cy="2663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Меня зовут Сапрыкин Андрей, я работаю в компании </a:t>
            </a:r>
            <a:r>
              <a:rPr lang="ru-RU" sz="1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Лед-Компонентс</a:t>
            </a:r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Техническим директором и уже более 10 лет занимаюсь разработкой светодиодных светильников и Систем управления освещением, а также подбором технических решений и оптико-электронных комплектующих для заказчиков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Моя сегодняшняя презентация рассчитана на 35 минут моего доклада и на 5 минут общения с Вами. Мой доклад называется - </a:t>
            </a:r>
            <a:r>
              <a:rPr lang="ru-RU" sz="1200" dirty="0" smtClean="0">
                <a:solidFill>
                  <a:schemeClr val="bg1"/>
                </a:solidFill>
              </a:rPr>
              <a:t>Как во время </a:t>
            </a:r>
            <a:r>
              <a:rPr lang="ru-RU" sz="1200" dirty="0" err="1" smtClean="0">
                <a:solidFill>
                  <a:schemeClr val="bg1"/>
                </a:solidFill>
              </a:rPr>
              <a:t>импортозамещения</a:t>
            </a:r>
            <a:r>
              <a:rPr lang="ru-RU" sz="1200" dirty="0" smtClean="0">
                <a:solidFill>
                  <a:schemeClr val="bg1"/>
                </a:solidFill>
              </a:rPr>
              <a:t> и удешевления проекты АХО превращаются в АХП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</a:t>
            </a:r>
            <a:r>
              <a:rPr lang="ru-RU" sz="1200" baseline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расскажу об основных принципах создания оборудования для АХО, а также о реализованных ранее проектах - их недостатках и преимуществах. Итак начинаем…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6023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 smtClean="0"/>
              <a:t>Итого мы приходим к выводу, что не надо придумывать новые</a:t>
            </a:r>
            <a:r>
              <a:rPr lang="ru-RU" baseline="0" dirty="0" smtClean="0"/>
              <a:t> термины, если они не добавляют ничего полезного и нового, а наоборот только вводят в заблуждение. Поэтому предлагается термин АХО применять для красивых, сочных, красочных, уникальных и профессиональных проектах, а термин АХП применять только к проектам, которые отвратительны как по выбору оборудования, так и по концепции, если она вообще была.</a:t>
            </a: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7946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 smtClean="0"/>
              <a:t>А так как у меня нет</a:t>
            </a:r>
            <a:r>
              <a:rPr lang="ru-RU" baseline="0" dirty="0" smtClean="0"/>
              <a:t> образования </a:t>
            </a:r>
            <a:r>
              <a:rPr lang="ru-RU" baseline="0" dirty="0" err="1" smtClean="0"/>
              <a:t>светодизайнера</a:t>
            </a:r>
            <a:r>
              <a:rPr lang="ru-RU" baseline="0" dirty="0" smtClean="0"/>
              <a:t> и чувства прекрасного, как у этих и многих других известных в России специалистов, некоторые кстати находятся на этом мероприятии и даже выступают в параллельной секции со своими интересными докладами, то я буду оценивать реализованные проекты, только с точки зрения качества и параметров световых приборов, то есть </a:t>
            </a:r>
            <a:r>
              <a:rPr lang="ru-RU" baseline="0" dirty="0" smtClean="0"/>
              <a:t>то, </a:t>
            </a:r>
            <a:r>
              <a:rPr lang="ru-RU" baseline="0" dirty="0" smtClean="0"/>
              <a:t>что можно пощупать, измерить, оценить и протестировать.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8083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А оценивать по тому - какой проект получился красивее, а какой нет, я не берусь, особенно помня нашумевшую историю освещения 4 года </a:t>
            </a:r>
            <a:r>
              <a:rPr lang="ru-RU" baseline="0" dirty="0" smtClean="0"/>
              <a:t>назад, </a:t>
            </a:r>
            <a:r>
              <a:rPr lang="ru-RU" baseline="0" dirty="0" smtClean="0"/>
              <a:t>когда все ругали проекты освещения на </a:t>
            </a:r>
            <a:r>
              <a:rPr lang="ru-RU" baseline="0" dirty="0" smtClean="0"/>
              <a:t>Воробьевых Горах и </a:t>
            </a:r>
            <a:r>
              <a:rPr lang="ru-RU" baseline="0" dirty="0" smtClean="0"/>
              <a:t>на </a:t>
            </a:r>
            <a:r>
              <a:rPr lang="ru-RU" baseline="0" dirty="0" smtClean="0"/>
              <a:t>Бульварном кольце. Но </a:t>
            </a:r>
            <a:r>
              <a:rPr lang="ru-RU" baseline="0" dirty="0" smtClean="0"/>
              <a:t>если посмотреть по сторонам, то мы видим аналогичные проекты и в других странах </a:t>
            </a:r>
            <a:r>
              <a:rPr lang="ru-RU" baseline="0" dirty="0" smtClean="0"/>
              <a:t>мира, </a:t>
            </a:r>
            <a:r>
              <a:rPr lang="ru-RU" baseline="0" dirty="0" smtClean="0"/>
              <a:t>как </a:t>
            </a:r>
            <a:r>
              <a:rPr lang="ru-RU" baseline="0" dirty="0" smtClean="0"/>
              <a:t>азиатских, </a:t>
            </a:r>
            <a:r>
              <a:rPr lang="ru-RU" baseline="0" dirty="0" smtClean="0"/>
              <a:t>так и </a:t>
            </a:r>
            <a:r>
              <a:rPr lang="ru-RU" baseline="0" dirty="0" smtClean="0"/>
              <a:t>европейских, </a:t>
            </a:r>
            <a:r>
              <a:rPr lang="ru-RU" baseline="0" dirty="0" smtClean="0"/>
              <a:t>и даже совсем недавно </a:t>
            </a:r>
            <a:r>
              <a:rPr lang="ru-RU" baseline="0" dirty="0" smtClean="0"/>
              <a:t>реализованные.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Может </a:t>
            </a:r>
            <a:r>
              <a:rPr lang="ru-RU" baseline="0" dirty="0" smtClean="0"/>
              <a:t>за рубежом наш проект всем понравился и его начали там повторять</a:t>
            </a:r>
            <a:r>
              <a:rPr lang="en-US" baseline="0" dirty="0" smtClean="0"/>
              <a:t>?</a:t>
            </a:r>
            <a:r>
              <a:rPr lang="ru-RU" baseline="0" dirty="0" smtClean="0"/>
              <a:t> 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71849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167724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Наверное прожекторы сильно слепили </a:t>
            </a:r>
            <a:r>
              <a:rPr lang="ru-RU" baseline="0" dirty="0" smtClean="0"/>
              <a:t>водителей, </a:t>
            </a:r>
            <a:r>
              <a:rPr lang="ru-RU" baseline="0" dirty="0" smtClean="0"/>
              <a:t>и службы по эксплуатации быстро решили данную проблему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80089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Чтобы найти красивые и сочные фотографии качественного монтажа для своего </a:t>
            </a:r>
            <a:r>
              <a:rPr lang="ru-RU" baseline="0" dirty="0" smtClean="0"/>
              <a:t>доклада, </a:t>
            </a:r>
            <a:r>
              <a:rPr lang="ru-RU" baseline="0" dirty="0" smtClean="0"/>
              <a:t>я открыл </a:t>
            </a:r>
            <a:r>
              <a:rPr lang="ru-RU" baseline="0" dirty="0" err="1" smtClean="0"/>
              <a:t>соцстраницу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Моссвета</a:t>
            </a:r>
            <a:r>
              <a:rPr lang="ru-RU" baseline="0" dirty="0" smtClean="0"/>
              <a:t> в ВК </a:t>
            </a:r>
            <a:r>
              <a:rPr lang="ru-RU" baseline="0" dirty="0" smtClean="0"/>
              <a:t>и, </a:t>
            </a:r>
            <a:r>
              <a:rPr lang="ru-RU" baseline="0" dirty="0" smtClean="0"/>
              <a:t>воодушевленный одной из последних новостей о прекрасном архитектурном освещении </a:t>
            </a:r>
            <a:r>
              <a:rPr lang="ru-RU" baseline="0" dirty="0" err="1" smtClean="0"/>
              <a:t>Астаховского</a:t>
            </a:r>
            <a:r>
              <a:rPr lang="ru-RU" baseline="0" dirty="0" smtClean="0"/>
              <a:t> </a:t>
            </a:r>
            <a:r>
              <a:rPr lang="ru-RU" baseline="0" dirty="0" smtClean="0"/>
              <a:t>моста, </a:t>
            </a:r>
            <a:r>
              <a:rPr lang="ru-RU" baseline="0" dirty="0" smtClean="0"/>
              <a:t>я поехал фотографировать. Можно ли это назвать освещением - я не знаю, я бы себе такое даже на даче не захотел сделать, но сотруднику </a:t>
            </a:r>
            <a:r>
              <a:rPr lang="ru-RU" baseline="0" dirty="0" err="1" smtClean="0"/>
              <a:t>Моссвета</a:t>
            </a:r>
            <a:r>
              <a:rPr lang="ru-RU" baseline="0" dirty="0" smtClean="0"/>
              <a:t> виднее</a:t>
            </a:r>
            <a:r>
              <a:rPr lang="en-US" baseline="0" dirty="0" smtClean="0"/>
              <a:t>, </a:t>
            </a:r>
            <a:r>
              <a:rPr lang="ru-RU" baseline="0" dirty="0" smtClean="0"/>
              <a:t>который это восхваляет. Меня больше волнуют вопросы - куда делать лента с теплым белым цветом и почему такой кривой монтаж блоков питания с коробками</a:t>
            </a:r>
            <a:r>
              <a:rPr lang="en-US" baseline="0" dirty="0" smtClean="0"/>
              <a:t>? </a:t>
            </a:r>
            <a:endParaRPr lang="ru-RU" baseline="0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60767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В 300 метрах от </a:t>
            </a:r>
            <a:r>
              <a:rPr lang="ru-RU" baseline="0" dirty="0" err="1" smtClean="0"/>
              <a:t>Астаховского</a:t>
            </a:r>
            <a:r>
              <a:rPr lang="ru-RU" baseline="0" dirty="0" smtClean="0"/>
              <a:t> моста находится </a:t>
            </a:r>
            <a:r>
              <a:rPr lang="ru-RU" baseline="0" dirty="0" err="1" smtClean="0"/>
              <a:t>Тессинский</a:t>
            </a:r>
            <a:r>
              <a:rPr lang="ru-RU" baseline="0" dirty="0" smtClean="0"/>
              <a:t> </a:t>
            </a:r>
            <a:r>
              <a:rPr lang="ru-RU" baseline="0" dirty="0" smtClean="0"/>
              <a:t>мост, о </a:t>
            </a:r>
            <a:r>
              <a:rPr lang="ru-RU" baseline="0" dirty="0" smtClean="0"/>
              <a:t>котором тоже на сайте </a:t>
            </a:r>
            <a:r>
              <a:rPr lang="ru-RU" baseline="0" dirty="0" err="1" smtClean="0"/>
              <a:t>Моссвета</a:t>
            </a:r>
            <a:r>
              <a:rPr lang="ru-RU" baseline="0" dirty="0" smtClean="0"/>
              <a:t> написано много лестных слов и явно люди должны были постараться, чтобы воплотить в жизнь такую задумку </a:t>
            </a:r>
            <a:r>
              <a:rPr lang="ru-RU" baseline="0" dirty="0" err="1" smtClean="0"/>
              <a:t>Светодизайнера</a:t>
            </a:r>
            <a:r>
              <a:rPr lang="ru-RU" baseline="0" dirty="0" smtClean="0"/>
              <a:t>.  Результат Вы видите сами - кстати желтые полосы на мосту это ржавые крепления всей этой конструкции , которая как видно держится на изоленте, скрученной проволоке и чуду небесному.  Так как лента с двух сторон - светит и вниз и вверх, то конечно обслужить её, чтобы удалить всю грязь просто невозможно, но надо отдать должное светодиодам, которые </a:t>
            </a:r>
            <a:r>
              <a:rPr lang="ru-RU" baseline="0" dirty="0" smtClean="0"/>
              <a:t>изо </a:t>
            </a:r>
            <a:r>
              <a:rPr lang="ru-RU" baseline="0" dirty="0" smtClean="0"/>
              <a:t>всех сил пробиваются через эту грязь, некоторые из них уже тухнут и готовятся пасть смертью храбрых. После этого ездить на объекты, которые так красиво описаны на сайте </a:t>
            </a:r>
            <a:r>
              <a:rPr lang="ru-RU" baseline="0" dirty="0" err="1" smtClean="0"/>
              <a:t>Моссвета</a:t>
            </a:r>
            <a:r>
              <a:rPr lang="ru-RU" baseline="0" dirty="0" smtClean="0"/>
              <a:t> уже не хочется, вдруг будет что-то ещё хуже</a:t>
            </a:r>
            <a:r>
              <a:rPr lang="en-US" baseline="0" dirty="0" smtClean="0">
                <a:sym typeface="Wingdings" panose="05000000000000000000" pitchFamily="2" charset="2"/>
              </a:rPr>
              <a:t></a:t>
            </a:r>
            <a:endParaRPr lang="ru-RU" baseline="0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73051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Чего только не встретишь на улицах Москвы даже в центре - гофра, </a:t>
            </a:r>
            <a:r>
              <a:rPr lang="ru-RU" baseline="0" dirty="0" smtClean="0"/>
              <a:t>дыры в стенах, </a:t>
            </a:r>
            <a:r>
              <a:rPr lang="ru-RU" baseline="0" dirty="0" smtClean="0"/>
              <a:t>а не </a:t>
            </a:r>
            <a:r>
              <a:rPr lang="ru-RU" baseline="0" dirty="0" smtClean="0"/>
              <a:t>отверстия, </a:t>
            </a:r>
            <a:r>
              <a:rPr lang="ru-RU" baseline="0" dirty="0" smtClean="0"/>
              <a:t>монтажные коробки, свисающие грозди проводов - это же </a:t>
            </a:r>
            <a:r>
              <a:rPr lang="ru-RU" baseline="0" dirty="0" err="1" smtClean="0"/>
              <a:t>трэш</a:t>
            </a:r>
            <a:r>
              <a:rPr lang="ru-RU" baseline="0" dirty="0" smtClean="0"/>
              <a:t> среди бела </a:t>
            </a:r>
            <a:r>
              <a:rPr lang="ru-RU" baseline="0" dirty="0" smtClean="0"/>
              <a:t>дня!</a:t>
            </a:r>
            <a:endParaRPr lang="ru-RU" baseline="0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65805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Легендарный Шар на кутузовском шоссе недалеко от входа в Парк </a:t>
            </a:r>
            <a:r>
              <a:rPr lang="ru-RU" baseline="0" dirty="0" smtClean="0"/>
              <a:t>Победы. Каждый </a:t>
            </a:r>
            <a:r>
              <a:rPr lang="ru-RU" baseline="0" dirty="0" smtClean="0"/>
              <a:t>год его </a:t>
            </a:r>
            <a:r>
              <a:rPr lang="ru-RU" baseline="0" dirty="0" smtClean="0"/>
              <a:t>ставят. Ночью, как только его ставят, конечно, </a:t>
            </a:r>
            <a:r>
              <a:rPr lang="ru-RU" baseline="0" dirty="0" smtClean="0"/>
              <a:t>он выглядит </a:t>
            </a:r>
            <a:r>
              <a:rPr lang="ru-RU" baseline="0" dirty="0" smtClean="0"/>
              <a:t>красиво, </a:t>
            </a:r>
            <a:r>
              <a:rPr lang="ru-RU" baseline="0" dirty="0" smtClean="0"/>
              <a:t>но начинаются </a:t>
            </a:r>
            <a:r>
              <a:rPr lang="ru-RU" baseline="0" dirty="0" smtClean="0"/>
              <a:t>проблемы, </a:t>
            </a:r>
            <a:r>
              <a:rPr lang="ru-RU" baseline="0" dirty="0" smtClean="0"/>
              <a:t>и то тут, то там что-то мигает, какой-то сектор перестает работать </a:t>
            </a:r>
            <a:r>
              <a:rPr lang="ru-RU" baseline="0" dirty="0" smtClean="0"/>
              <a:t>правильно. И </a:t>
            </a:r>
            <a:r>
              <a:rPr lang="ru-RU" baseline="0" dirty="0" smtClean="0"/>
              <a:t>не удивлюсь, что это связано с таким монтажом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44303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Главный Храм вооруженных сил РФ - выглядит ночью потрясающе, но вот некоторый монтаж. Когда под кронштейн и гофру с 220В делают дыры в плитке красивой это конечно сильно печалит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6123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99342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Светильники для встройки в грунт без полной заливки компаундом - это всегда большой риск протечки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30110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Светильники для фонтана без полной заливки компаундом - это фантастика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63394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Дербентская крепость - светильники установлены по периметру крепости и у многих наблюдаются проблемы с протекаем и работоспособностью из-за этого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69713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Кисловодск - красивый город, но образцы </a:t>
            </a:r>
            <a:r>
              <a:rPr lang="ru-RU" baseline="0" dirty="0" smtClean="0"/>
              <a:t>светильников, </a:t>
            </a:r>
            <a:r>
              <a:rPr lang="ru-RU" baseline="0" dirty="0" smtClean="0"/>
              <a:t>собранные в каких-то </a:t>
            </a:r>
            <a:r>
              <a:rPr lang="ru-RU" baseline="0" dirty="0" smtClean="0"/>
              <a:t>гаражах, </a:t>
            </a:r>
            <a:r>
              <a:rPr lang="ru-RU" baseline="0" dirty="0" smtClean="0"/>
              <a:t>для освещения </a:t>
            </a:r>
            <a:r>
              <a:rPr lang="ru-RU" baseline="0" dirty="0" smtClean="0"/>
              <a:t>деревьев, конечно, </a:t>
            </a:r>
            <a:r>
              <a:rPr lang="ru-RU" baseline="0" dirty="0" smtClean="0"/>
              <a:t>вызывают </a:t>
            </a:r>
            <a:r>
              <a:rPr lang="ru-RU" baseline="0" dirty="0" smtClean="0"/>
              <a:t>смех.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Вроде </a:t>
            </a:r>
            <a:r>
              <a:rPr lang="ru-RU" baseline="0" dirty="0" smtClean="0"/>
              <a:t>бы в этом году поменяют или уже поменяли освещение, надо будет посмотреть.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78331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Электроника - а это блоки питания, диодные модули, контроллеры, модули управления и </a:t>
            </a:r>
            <a:r>
              <a:rPr lang="ru-RU" baseline="0" dirty="0" err="1" smtClean="0"/>
              <a:t>тп</a:t>
            </a:r>
            <a:r>
              <a:rPr lang="ru-RU" baseline="0" dirty="0" smtClean="0"/>
              <a:t> - это </a:t>
            </a:r>
            <a:r>
              <a:rPr lang="ru-RU" baseline="0" dirty="0" smtClean="0"/>
              <a:t>самая сложная часть </a:t>
            </a:r>
            <a:r>
              <a:rPr lang="ru-RU" baseline="0" dirty="0" smtClean="0"/>
              <a:t>светодиодного </a:t>
            </a:r>
            <a:r>
              <a:rPr lang="ru-RU" baseline="0" dirty="0" smtClean="0"/>
              <a:t>светильника, и, </a:t>
            </a:r>
            <a:r>
              <a:rPr lang="ru-RU" baseline="0" dirty="0" smtClean="0"/>
              <a:t>владея только навыками управления диодной </a:t>
            </a:r>
            <a:r>
              <a:rPr lang="ru-RU" baseline="0" dirty="0" smtClean="0"/>
              <a:t>лентой, </a:t>
            </a:r>
            <a:r>
              <a:rPr lang="ru-RU" baseline="0" dirty="0" smtClean="0"/>
              <a:t>невозможно быть уверенным в </a:t>
            </a:r>
            <a:r>
              <a:rPr lang="ru-RU" baseline="0" dirty="0" smtClean="0"/>
              <a:t>качестве более сложной системы освещения. </a:t>
            </a:r>
            <a:r>
              <a:rPr lang="ru-RU" baseline="0" dirty="0" smtClean="0"/>
              <a:t>К </a:t>
            </a:r>
            <a:r>
              <a:rPr lang="ru-RU" baseline="0" dirty="0" smtClean="0"/>
              <a:t>сожалению, </a:t>
            </a:r>
            <a:r>
              <a:rPr lang="ru-RU" baseline="0" dirty="0" smtClean="0"/>
              <a:t>тут вариант только один - или гараж с непонятным качеством, но низкой ценой и высокими </a:t>
            </a:r>
            <a:r>
              <a:rPr lang="ru-RU" baseline="0" dirty="0" smtClean="0"/>
              <a:t>рисками, </a:t>
            </a:r>
            <a:r>
              <a:rPr lang="ru-RU" baseline="0" dirty="0" smtClean="0"/>
              <a:t>или серьёзное производство с высокой ценой и низкими </a:t>
            </a:r>
            <a:r>
              <a:rPr lang="ru-RU" baseline="0" dirty="0" smtClean="0"/>
              <a:t>рисками.</a:t>
            </a:r>
            <a:endParaRPr lang="ru-RU" baseline="0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29702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Так уж получилось, что с 2009 года я занимаюсь разработками контроллеров управления светом и светодиодных модулей для наших заказчиков, а также оказываю консультации по разным задачам и </a:t>
            </a:r>
            <a:r>
              <a:rPr lang="ru-RU" baseline="0" dirty="0" smtClean="0"/>
              <a:t>проектам, в основном, </a:t>
            </a:r>
            <a:r>
              <a:rPr lang="ru-RU" baseline="0" dirty="0" smtClean="0"/>
              <a:t>связанным с наружным </a:t>
            </a:r>
            <a:r>
              <a:rPr lang="ru-RU" baseline="0" dirty="0" smtClean="0"/>
              <a:t>освещением, </a:t>
            </a:r>
            <a:r>
              <a:rPr lang="ru-RU" baseline="0" dirty="0" smtClean="0"/>
              <a:t>и АХО </a:t>
            </a:r>
            <a:r>
              <a:rPr lang="ru-RU" baseline="0" dirty="0" smtClean="0"/>
              <a:t>в частности</a:t>
            </a:r>
            <a:r>
              <a:rPr lang="ru-RU" baseline="0" dirty="0" smtClean="0"/>
              <a:t>, поэтому я прекрасно понимаю сложность изготовления единичных устройств и массового производства электроники.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7442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С 2016 года полностью отказались от производства своих токовых декодеров с </a:t>
            </a:r>
            <a:r>
              <a:rPr lang="en-US" baseline="0" dirty="0" smtClean="0"/>
              <a:t>DMX </a:t>
            </a:r>
            <a:r>
              <a:rPr lang="ru-RU" baseline="0" dirty="0" smtClean="0"/>
              <a:t>и перешли на поставщика, который их делает в гораздо больших количествах для многих известных западных компаний. Благодаря более низкой цене, большему функционалу и отсутствию проблем </a:t>
            </a:r>
            <a:r>
              <a:rPr lang="ru-RU" baseline="0" dirty="0" smtClean="0"/>
              <a:t>поставок </a:t>
            </a:r>
            <a:r>
              <a:rPr lang="ru-RU" baseline="0" dirty="0" smtClean="0"/>
              <a:t>из-за санкций - это было абсолютно правильное </a:t>
            </a:r>
            <a:r>
              <a:rPr lang="ru-RU" baseline="0" dirty="0" smtClean="0"/>
              <a:t>решение, </a:t>
            </a:r>
            <a:r>
              <a:rPr lang="ru-RU" baseline="0" dirty="0" smtClean="0"/>
              <a:t>и </a:t>
            </a:r>
            <a:r>
              <a:rPr lang="ru-RU" baseline="0" dirty="0" smtClean="0"/>
              <a:t>в итоге </a:t>
            </a:r>
            <a:r>
              <a:rPr lang="ru-RU" baseline="0" dirty="0" smtClean="0"/>
              <a:t>сейчас это для нас большой плюс.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44458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aseline="0" dirty="0" smtClean="0"/>
              <a:t>С помощью этих контроллеров компании </a:t>
            </a:r>
            <a:r>
              <a:rPr lang="en-US" baseline="0" dirty="0" smtClean="0"/>
              <a:t>MOONS </a:t>
            </a:r>
            <a:r>
              <a:rPr lang="ru-RU" baseline="0" dirty="0" smtClean="0"/>
              <a:t>нашими партнерами и заказчиками сделано уже множество проектов по стране в том числе и очень крупные и знаковые как для города так и для страны </a:t>
            </a:r>
            <a:r>
              <a:rPr lang="ru-RU" baseline="0" dirty="0" err="1" smtClean="0"/>
              <a:t>вцелом</a:t>
            </a:r>
            <a:r>
              <a:rPr lang="ru-RU" baseline="0" dirty="0" smtClean="0"/>
              <a:t>.</a:t>
            </a:r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84124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46848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 smtClean="0"/>
              <a:t>Ещё 10 лет назад </a:t>
            </a:r>
            <a:r>
              <a:rPr lang="ru-RU" baseline="0" dirty="0" smtClean="0"/>
              <a:t>российских светильников профессиональных для АХО найти было </a:t>
            </a:r>
            <a:r>
              <a:rPr lang="ru-RU" baseline="0" dirty="0" smtClean="0"/>
              <a:t>невозможно, </a:t>
            </a:r>
            <a:r>
              <a:rPr lang="ru-RU" baseline="0" dirty="0" smtClean="0"/>
              <a:t>особенно с цветовой изменяемой интенсивностью, поэтому все такие проекты делались исключительно на европейском дорогостоящем оборудовании. А так как взяток Европейцы никогда не дают - они же все там честные, белые и пушистые, </a:t>
            </a:r>
            <a:r>
              <a:rPr lang="ru-RU" baseline="0" dirty="0" smtClean="0"/>
              <a:t>то, </a:t>
            </a:r>
            <a:r>
              <a:rPr lang="ru-RU" baseline="0" dirty="0" smtClean="0"/>
              <a:t>чтобы </a:t>
            </a:r>
            <a:r>
              <a:rPr lang="ru-RU" baseline="0" dirty="0" err="1" smtClean="0"/>
              <a:t>Светодизайнерам</a:t>
            </a:r>
            <a:r>
              <a:rPr lang="ru-RU" baseline="0" dirty="0" smtClean="0"/>
              <a:t> хотелось чаще применять дорогое световое оборудование вместо того, чтобы делать и производить своё, то европейские производители вывозили в Италию светотехников и </a:t>
            </a:r>
            <a:r>
              <a:rPr lang="ru-RU" baseline="0" dirty="0" err="1" smtClean="0"/>
              <a:t>светодизайнеров</a:t>
            </a:r>
            <a:r>
              <a:rPr lang="ru-RU" baseline="0" dirty="0" smtClean="0"/>
              <a:t> с проектировщиками на так называемое дополнительное обучение </a:t>
            </a:r>
            <a:r>
              <a:rPr lang="ru-RU" baseline="0" dirty="0" smtClean="0"/>
              <a:t>прекрасному, </a:t>
            </a:r>
            <a:r>
              <a:rPr lang="ru-RU" baseline="0" dirty="0" smtClean="0"/>
              <a:t>целыми самолетами. Сейчас конечно эта схема уже забыта, так как рынок </a:t>
            </a:r>
            <a:r>
              <a:rPr lang="ru-RU" baseline="0" dirty="0" smtClean="0"/>
              <a:t>развит, </a:t>
            </a:r>
            <a:r>
              <a:rPr lang="ru-RU" baseline="0" dirty="0" smtClean="0"/>
              <a:t>и профессионалов стало </a:t>
            </a:r>
            <a:r>
              <a:rPr lang="ru-RU" baseline="0" dirty="0" smtClean="0"/>
              <a:t>больше, </a:t>
            </a:r>
            <a:r>
              <a:rPr lang="ru-RU" baseline="0" dirty="0" smtClean="0"/>
              <a:t>и появилось множество компаний, которые зарабатывают свой процент с поставки оборудования на объект. 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987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r>
              <a:rPr lang="ru-RU" sz="12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sz="1200" b="0" i="0" baseline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как многие находящиеся в этом зале занимаются Светом, то Вы прекрасно знаете, что Свет не прощает ошибок и надо обладать множеством знаний, чтобы </a:t>
            </a:r>
            <a:r>
              <a:rPr lang="ru-RU" sz="1200" b="0" i="0" baseline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витоге</a:t>
            </a:r>
            <a:r>
              <a:rPr lang="ru-RU" sz="1200" b="0" i="0" baseline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показывать свои работы и гордиться ими. Свет в архитектуре еще более сложен и во многом схож с процессами создания дизайнерской уникальной одежды, поэтому в качестве сегодняшней цитаты я решил выбрать высказывание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Джорджио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Армани - </a:t>
            </a:r>
            <a:endParaRPr lang="ru-RU" sz="1200" b="0" i="0" baseline="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„Чтобы создать что-то исключительное, ваше мышление должно быть непрерывно сфокусировано на мельчайших деталях.“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24287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95639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 smtClean="0"/>
              <a:t>Смогут ли наши российские производители по-настоящему объединиться и сделать заградительные меры, чтобы заинтересовать </a:t>
            </a:r>
            <a:r>
              <a:rPr lang="ru-RU" dirty="0" err="1" smtClean="0"/>
              <a:t>Светодизайнеров</a:t>
            </a:r>
            <a:r>
              <a:rPr lang="ru-RU" dirty="0" smtClean="0"/>
              <a:t> и архитекторов, чтобы они</a:t>
            </a:r>
            <a:r>
              <a:rPr lang="ru-RU" baseline="0" dirty="0" smtClean="0"/>
              <a:t> использовали именно их продукцию, а не китайскую, которая будет существенно дешевле Западной и может заполнить рынок АХО - это остаётся вопросом, посмотрим что будет </a:t>
            </a:r>
            <a:r>
              <a:rPr lang="ru-RU" baseline="0" dirty="0" smtClean="0"/>
              <a:t>сделано, </a:t>
            </a:r>
            <a:r>
              <a:rPr lang="ru-RU" baseline="0" dirty="0" smtClean="0"/>
              <a:t>и какие </a:t>
            </a:r>
            <a:r>
              <a:rPr lang="ru-RU" baseline="0" dirty="0" smtClean="0"/>
              <a:t>будут результаты</a:t>
            </a:r>
            <a:r>
              <a:rPr lang="ru-RU" baseline="0" dirty="0" smtClean="0"/>
              <a:t>.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756660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 smtClean="0"/>
              <a:t>Если кому-то</a:t>
            </a:r>
            <a:r>
              <a:rPr lang="ru-RU" baseline="0" dirty="0" smtClean="0"/>
              <a:t> показалось, что было желание наехать на работу </a:t>
            </a:r>
            <a:r>
              <a:rPr lang="ru-RU" baseline="0" dirty="0" err="1" smtClean="0"/>
              <a:t>Моссвета</a:t>
            </a:r>
            <a:r>
              <a:rPr lang="ru-RU" baseline="0" dirty="0" smtClean="0"/>
              <a:t> - то это заблуждение, просто их работу оценивать со стороны проще всего, так как они пионеры в </a:t>
            </a:r>
            <a:r>
              <a:rPr lang="ru-RU" baseline="0" dirty="0" smtClean="0"/>
              <a:t>Освещении, и, конечно, </a:t>
            </a:r>
            <a:r>
              <a:rPr lang="ru-RU" baseline="0" dirty="0" smtClean="0"/>
              <a:t>вся их </a:t>
            </a:r>
            <a:r>
              <a:rPr lang="ru-RU" baseline="0" dirty="0" smtClean="0"/>
              <a:t>работа </a:t>
            </a:r>
            <a:r>
              <a:rPr lang="ru-RU" baseline="0" dirty="0" smtClean="0"/>
              <a:t>на виду. </a:t>
            </a:r>
            <a:r>
              <a:rPr lang="ru-RU" dirty="0" smtClean="0"/>
              <a:t>По данным с официальной страницы ГУП </a:t>
            </a:r>
            <a:r>
              <a:rPr lang="ru-RU" dirty="0" err="1" smtClean="0"/>
              <a:t>Моссвет</a:t>
            </a:r>
            <a:r>
              <a:rPr lang="ru-RU" dirty="0" smtClean="0"/>
              <a:t>, на балансе организации числится огромное количество</a:t>
            </a:r>
            <a:r>
              <a:rPr lang="ru-RU" baseline="0" dirty="0" smtClean="0"/>
              <a:t> объектов не только с АХО - мосты, здания, фонтаны, парки и </a:t>
            </a:r>
            <a:r>
              <a:rPr lang="ru-RU" baseline="0" dirty="0" smtClean="0"/>
              <a:t>т.п., </a:t>
            </a:r>
            <a:r>
              <a:rPr lang="ru-RU" baseline="0" dirty="0" smtClean="0"/>
              <a:t>но трансформаторных подстанций, опор наружного освещения и кабельных сетей - это колоссальная и </a:t>
            </a:r>
            <a:r>
              <a:rPr lang="ru-RU" baseline="0" dirty="0" err="1" smtClean="0"/>
              <a:t>мегаответственная</a:t>
            </a:r>
            <a:r>
              <a:rPr lang="ru-RU" baseline="0" dirty="0" smtClean="0"/>
              <a:t> работа в поле </a:t>
            </a:r>
            <a:r>
              <a:rPr lang="ru-RU" baseline="0" dirty="0" smtClean="0"/>
              <a:t>и, </a:t>
            </a:r>
            <a:r>
              <a:rPr lang="ru-RU" baseline="0" dirty="0" smtClean="0"/>
              <a:t>понятное дело, что уследить за каждым </a:t>
            </a:r>
            <a:r>
              <a:rPr lang="en-US" baseline="0" dirty="0" smtClean="0"/>
              <a:t>SMM</a:t>
            </a:r>
            <a:r>
              <a:rPr lang="ru-RU" baseline="0" dirty="0" err="1" smtClean="0"/>
              <a:t>щиком</a:t>
            </a:r>
            <a:r>
              <a:rPr lang="ru-RU" baseline="0" dirty="0" smtClean="0"/>
              <a:t>, </a:t>
            </a:r>
            <a:r>
              <a:rPr lang="ru-RU" baseline="0" dirty="0" smtClean="0"/>
              <a:t>ведущим новости канала в популярных </a:t>
            </a:r>
            <a:r>
              <a:rPr lang="ru-RU" baseline="0" dirty="0" err="1" smtClean="0"/>
              <a:t>соцсетях</a:t>
            </a:r>
            <a:r>
              <a:rPr lang="ru-RU" baseline="0" dirty="0" smtClean="0"/>
              <a:t>, </a:t>
            </a:r>
            <a:r>
              <a:rPr lang="ru-RU" baseline="0" dirty="0" smtClean="0"/>
              <a:t>очень сложно при таком объёме работ.</a:t>
            </a: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298251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ГУП </a:t>
            </a:r>
            <a:r>
              <a:rPr lang="en-US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МОССВЕТ</a:t>
            </a:r>
            <a:r>
              <a:rPr lang="en-US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Архбюро</a:t>
            </a: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Светостудии</a:t>
            </a: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Вы на передовой и общаетесь с Заказчиками. На Вас огромный груз 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ответственности, чтобы Ваш труд и труд Светотехников  уважали и ценили,</a:t>
            </a:r>
            <a:r>
              <a:rPr lang="ru-RU" b="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ценность правильных слов - бесценна.</a:t>
            </a: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4979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самое главное - хочу</a:t>
            </a:r>
            <a:r>
              <a:rPr lang="ru-RU" b="0" baseline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пожелать всем Вам душевного спокойствия в это непростое время.</a:t>
            </a: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173659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49550" y="533400"/>
            <a:ext cx="4735513" cy="2663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6430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algn="l"/>
            <a:r>
              <a:rPr lang="ru-RU" sz="1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АХП и АХО - какой же термин правильный</a:t>
            </a:r>
            <a:r>
              <a:rPr lang="en-US" sz="1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1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Это те самые мелочи выделяющие профессионалов из толпы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6153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 smtClean="0"/>
              <a:t>Юлиан Борисович </a:t>
            </a:r>
            <a:r>
              <a:rPr lang="ru-RU" dirty="0" err="1" smtClean="0"/>
              <a:t>Айзенберг</a:t>
            </a:r>
            <a:r>
              <a:rPr lang="ru-RU" dirty="0" smtClean="0"/>
              <a:t> - этот человек настоящее</a:t>
            </a:r>
            <a:r>
              <a:rPr lang="ru-RU" baseline="0" dirty="0" smtClean="0"/>
              <a:t> достояние нашей страны и его Справочная книга по светотехнике, которая </a:t>
            </a:r>
            <a:r>
              <a:rPr lang="ru-RU" baseline="0" dirty="0" smtClean="0"/>
              <a:t>переиздавалась </a:t>
            </a:r>
            <a:r>
              <a:rPr lang="ru-RU" baseline="0" dirty="0" smtClean="0"/>
              <a:t>множество раз - настольная книга у любого Светотехника. Также его определения </a:t>
            </a:r>
            <a:r>
              <a:rPr lang="ru-RU" baseline="0" dirty="0" smtClean="0"/>
              <a:t>различных светотехнических терминов </a:t>
            </a:r>
            <a:r>
              <a:rPr lang="ru-RU" baseline="0" dirty="0" smtClean="0"/>
              <a:t>и </a:t>
            </a:r>
            <a:r>
              <a:rPr lang="ru-RU" baseline="0" dirty="0" smtClean="0"/>
              <a:t>его знания </a:t>
            </a:r>
            <a:r>
              <a:rPr lang="ru-RU" baseline="0" dirty="0" smtClean="0"/>
              <a:t>легли в основу множества Нормативных документов, в том числе непосредственно касающихся Архитектурного освещения.</a:t>
            </a: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94013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 smtClean="0"/>
              <a:t>Изучая эти документы мы можем сделать вывод , что АХО - это </a:t>
            </a:r>
            <a:r>
              <a:rPr lang="ru-RU" sz="120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Искусственное освещение фасадов зданий, конструкций сооружений, элементов городского ландшафта, объектов монументального и паркового искусства, отвечающее эстетическим требованиям зрительного восприятия и является элементом формирования городской среды. Эта творческая деятельность  требующая специфических знаний и опыта.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5007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indent="0" algn="just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Blogger Sans Medium" pitchFamily="2" charset="0"/>
                <a:cs typeface="Times New Roman" panose="02020603050405020304" pitchFamily="18" charset="0"/>
              </a:rPr>
              <a:t>Набор основных технических приёмов для создания художественного образа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arenR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заливающее освещение</a:t>
            </a:r>
          </a:p>
          <a:p>
            <a:pPr marL="514350" indent="-514350" algn="just">
              <a:buAutoNum type="arabicParenR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локальное (акцентное) освещение</a:t>
            </a:r>
          </a:p>
          <a:p>
            <a:pPr marL="514350" indent="-514350" algn="just">
              <a:buAutoNum type="arabicParenR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контурное освещение</a:t>
            </a:r>
          </a:p>
          <a:p>
            <a:pPr marL="514350" indent="-514350" algn="just">
              <a:buAutoNum type="arabicParenR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проекционное освещение</a:t>
            </a:r>
          </a:p>
          <a:p>
            <a:pPr marL="514350" indent="-514350" algn="just">
              <a:buAutoNum type="arabicParenR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ландшафтное освещение</a:t>
            </a:r>
          </a:p>
          <a:p>
            <a:pPr marL="514350" indent="-514350" algn="just">
              <a:buAutoNum type="arabicParenR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динамическое цветное освещение</a:t>
            </a:r>
          </a:p>
          <a:p>
            <a:pPr marL="514350" indent="-514350" algn="just">
              <a:buAutoNum type="arabicParenR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иллюминационное освещение</a:t>
            </a:r>
          </a:p>
          <a:p>
            <a:pPr marL="514350" indent="-514350" algn="just">
              <a:buFontTx/>
              <a:buAutoNum type="arabicParenR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светящийся фасад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6811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В этой литературе нет определения архитектурной подсветке, но зато на сайте уважаемой компании ГУП МОССВЕТ такое определение найдено АХП – архитектурно-художественная подсветка.</a:t>
            </a:r>
            <a:r>
              <a:rPr lang="en-US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 </a:t>
            </a:r>
            <a:r>
              <a:rPr lang="ru-RU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Это вид светового оформления, который используется для освещения фасадов зданий с целью выделения значимых элементов. Архитектурное освещение также помогает преобразить внешний облик строений в тёмное время суток.</a:t>
            </a:r>
            <a:r>
              <a:rPr lang="en-US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  </a:t>
            </a:r>
            <a:r>
              <a:rPr lang="ru-RU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Это определение полностью повторяет контурное и локальное архитектурно-художественное освещение. Зачем</a:t>
            </a:r>
            <a:r>
              <a:rPr lang="en-US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?</a:t>
            </a:r>
            <a:r>
              <a:rPr lang="ru-RU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 </a:t>
            </a: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98675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Во</a:t>
            </a:r>
            <a:r>
              <a:rPr lang="en-US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 </a:t>
            </a:r>
            <a:r>
              <a:rPr lang="ru-RU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всех ГОСТах, которые я внимательно искал на предмет определения слова Подсветка - я нашёл только знаки безопасности и подсветку мониторов,  я не понимаю, зачем МОССВЕТ придумал этот тип определения, может это грубая ошибка </a:t>
            </a:r>
            <a:r>
              <a:rPr lang="en-US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SMM</a:t>
            </a:r>
            <a:r>
              <a:rPr lang="ru-RU" sz="1200" b="0" i="0" u="none" strike="noStrike" kern="1" spc="0" baseline="0" dirty="0" err="1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щика</a:t>
            </a:r>
            <a:r>
              <a:rPr lang="en-US" sz="1200" b="0" i="0" u="none" strike="noStrike" kern="1" spc="0" baseline="0" dirty="0" smtClean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?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>
              <a:defRPr lang="en-GB"/>
            </a:pPr>
            <a:fld id="{3FC677F8-B6D2-9381-9C7E-40D439306A15}" type="slidenum">
              <a:rPr/>
              <a:pPr>
                <a:defRPr lang="en-GB"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7779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GVueG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1wkAAAg0AAA7EAAAEAAAAA=="/>
              </a:ext>
            </a:extLst>
          </p:cNvSpPr>
          <p:nvPr>
            <p:ph type="ctrTitle"/>
          </p:nvPr>
        </p:nvSpPr>
        <p:spPr>
          <a:xfrm>
            <a:off x="685800" y="1599565"/>
            <a:ext cx="7772400" cy="10388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GVueG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6BEAANAvAAAKGgAAEAAAAA=="/>
              </a:ext>
            </a:extLst>
          </p:cNvSpPr>
          <p:nvPr>
            <p:ph type="subTitle" idx="1"/>
          </p:nvPr>
        </p:nvSpPr>
        <p:spPr>
          <a:xfrm>
            <a:off x="1371600" y="2910840"/>
            <a:ext cx="6400800" cy="13220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kern="1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561975" marR="0" indent="-179705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752475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962025" marR="0" indent="-20828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JEbAABaEQAAEAAAAA=="/>
              </a:ext>
            </a:extLst>
          </p:cNvSpPr>
          <p:nvPr>
            <p:ph sz="quarter" idx="1"/>
          </p:nvPr>
        </p:nvSpPr>
        <p:spPr>
          <a:xfrm>
            <a:off x="319405" y="1410335"/>
            <a:ext cx="4161790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lhIAAJEbAABEGwAAEAAAAA=="/>
              </a:ext>
            </a:extLst>
          </p:cNvSpPr>
          <p:nvPr>
            <p:ph sz="quarter" idx="2"/>
          </p:nvPr>
        </p:nvSpPr>
        <p:spPr>
          <a:xfrm>
            <a:off x="319405" y="3021330"/>
            <a:ext cx="4161790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rQgAAGg2AABEGwAAEAAAAA=="/>
              </a:ext>
            </a:extLst>
          </p:cNvSpPr>
          <p:nvPr>
            <p:ph sz="half" idx="3"/>
          </p:nvPr>
        </p:nvSpPr>
        <p:spPr>
          <a:xfrm>
            <a:off x="4681855" y="1410335"/>
            <a:ext cx="4162425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Gg2AABaEQAAEAAAAA=="/>
              </a:ext>
            </a:extLst>
          </p:cNvSpPr>
          <p:nvPr>
            <p:ph sz="half" idx="1"/>
          </p:nvPr>
        </p:nvSpPr>
        <p:spPr>
          <a:xfrm>
            <a:off x="319405" y="1410335"/>
            <a:ext cx="8524875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lhIAAJEbAABEGwAAEAAAAA=="/>
              </a:ext>
            </a:extLst>
          </p:cNvSpPr>
          <p:nvPr>
            <p:ph sz="quarter" idx="2"/>
          </p:nvPr>
        </p:nvSpPr>
        <p:spPr>
          <a:xfrm>
            <a:off x="319405" y="3021330"/>
            <a:ext cx="4161790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lhIAAGg2AABEGwAAEAAAAA=="/>
              </a:ext>
            </a:extLst>
          </p:cNvSpPr>
          <p:nvPr>
            <p:ph sz="quarter" idx="3"/>
          </p:nvPr>
        </p:nvSpPr>
        <p:spPr>
          <a:xfrm>
            <a:off x="4681855" y="3021330"/>
            <a:ext cx="4162425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JEbAABaEQAAEAAAAA=="/>
              </a:ext>
            </a:extLst>
          </p:cNvSpPr>
          <p:nvPr>
            <p:ph sz="quarter" idx="1"/>
          </p:nvPr>
        </p:nvSpPr>
        <p:spPr>
          <a:xfrm>
            <a:off x="319405" y="1410335"/>
            <a:ext cx="4161790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rQgAAGg2AABaEQAAEAAAAA=="/>
              </a:ext>
            </a:extLst>
          </p:cNvSpPr>
          <p:nvPr>
            <p:ph sz="quarter" idx="2"/>
          </p:nvPr>
        </p:nvSpPr>
        <p:spPr>
          <a:xfrm>
            <a:off x="4681855" y="1410335"/>
            <a:ext cx="4162425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Bk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lhIAAGg2AABEGwAAEAAAAA=="/>
              </a:ext>
            </a:extLst>
          </p:cNvSpPr>
          <p:nvPr>
            <p:ph sz="half" idx="3"/>
          </p:nvPr>
        </p:nvSpPr>
        <p:spPr>
          <a:xfrm>
            <a:off x="319405" y="3021330"/>
            <a:ext cx="8524875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GVueG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GVueG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Gg2AABEGwAAEAAAAA=="/>
              </a:ext>
            </a:extLst>
          </p:cNvSpPr>
          <p:nvPr>
            <p:ph idx="1"/>
          </p:nvPr>
        </p:nvSpPr>
        <p:spPr>
          <a:xfrm>
            <a:off x="319405" y="1410335"/>
            <a:ext cx="8524875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3977-9570-4F11-A849-287046BCC2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Bk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JEbAABEGwAAEAAAAA=="/>
              </a:ext>
            </a:extLst>
          </p:cNvSpPr>
          <p:nvPr>
            <p:ph sz="half" idx="1"/>
          </p:nvPr>
        </p:nvSpPr>
        <p:spPr>
          <a:xfrm>
            <a:off x="319405" y="1410335"/>
            <a:ext cx="4161790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rQgAAGg2AABEGwAAEAAAAA=="/>
              </a:ext>
            </a:extLst>
          </p:cNvSpPr>
          <p:nvPr>
            <p:ph sz="half" idx="2"/>
          </p:nvPr>
        </p:nvSpPr>
        <p:spPr>
          <a:xfrm>
            <a:off x="4681855" y="1410335"/>
            <a:ext cx="4162425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Gg2AABEGwAAEAAAAA=="/>
              </a:ext>
            </a:extLst>
          </p:cNvSpPr>
          <p:nvPr>
            <p:ph/>
          </p:nvPr>
        </p:nvSpPr>
        <p:spPr>
          <a:xfrm>
            <a:off x="314325" y="467360"/>
            <a:ext cx="8529955" cy="39649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Gg2AABaEQAAEAAAAA=="/>
              </a:ext>
            </a:extLst>
          </p:cNvSpPr>
          <p:nvPr>
            <p:ph sz="half" idx="1"/>
          </p:nvPr>
        </p:nvSpPr>
        <p:spPr>
          <a:xfrm>
            <a:off x="319405" y="1410335"/>
            <a:ext cx="8524875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lhIAAGg2AABEGwAAEAAAAA=="/>
              </a:ext>
            </a:extLst>
          </p:cNvSpPr>
          <p:nvPr>
            <p:ph sz="half" idx="2"/>
          </p:nvPr>
        </p:nvSpPr>
        <p:spPr>
          <a:xfrm>
            <a:off x="319405" y="3021330"/>
            <a:ext cx="8524875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Bk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JEbAABaEQAAEAAAAA=="/>
              </a:ext>
            </a:extLst>
          </p:cNvSpPr>
          <p:nvPr>
            <p:ph sz="quarter" idx="1"/>
          </p:nvPr>
        </p:nvSpPr>
        <p:spPr>
          <a:xfrm>
            <a:off x="319405" y="1410335"/>
            <a:ext cx="4161790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rQgAAGg2AABaEQAAEAAAAA=="/>
              </a:ext>
            </a:extLst>
          </p:cNvSpPr>
          <p:nvPr>
            <p:ph sz="quarter" idx="2"/>
          </p:nvPr>
        </p:nvSpPr>
        <p:spPr>
          <a:xfrm>
            <a:off x="4681855" y="1410335"/>
            <a:ext cx="4162425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lhIAAJEbAABEGwAAEAAAAA=="/>
              </a:ext>
            </a:extLst>
          </p:cNvSpPr>
          <p:nvPr>
            <p:ph sz="quarter" idx="3"/>
          </p:nvPr>
        </p:nvSpPr>
        <p:spPr>
          <a:xfrm>
            <a:off x="319405" y="3021330"/>
            <a:ext cx="4161790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lhIAAGg2AABEGwAAEAAAAA=="/>
              </a:ext>
            </a:extLst>
          </p:cNvSpPr>
          <p:nvPr>
            <p:ph sz="quarter" idx="4"/>
          </p:nvPr>
        </p:nvSpPr>
        <p:spPr>
          <a:xfrm>
            <a:off x="4681855" y="3021330"/>
            <a:ext cx="4162425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JEbAABEGwAAEAAAAA=="/>
              </a:ext>
            </a:extLst>
          </p:cNvSpPr>
          <p:nvPr>
            <p:ph sz="half" idx="1"/>
          </p:nvPr>
        </p:nvSpPr>
        <p:spPr>
          <a:xfrm>
            <a:off x="319405" y="1410335"/>
            <a:ext cx="4161790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rQgAAGg2AABaEQAAEAAAAA=="/>
              </a:ext>
            </a:extLst>
          </p:cNvSpPr>
          <p:nvPr>
            <p:ph sz="quarter" idx="2"/>
          </p:nvPr>
        </p:nvSpPr>
        <p:spPr>
          <a:xfrm>
            <a:off x="4681855" y="1410335"/>
            <a:ext cx="4162425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lhIAAGg2AABEGwAAEAAAAA=="/>
              </a:ext>
            </a:extLst>
          </p:cNvSpPr>
          <p:nvPr>
            <p:ph sz="quarter" idx="3"/>
          </p:nvPr>
        </p:nvSpPr>
        <p:spPr>
          <a:xfrm>
            <a:off x="4681855" y="3021330"/>
            <a:ext cx="4162425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>
            <a:extLst>
              <a:ext uri="smNativeData">
                <pr:smNativeData xmlns:pr="smNativeData" xmlns="" val="SMDATA_12_JnITXBMAAAAlAAAAZAAAAA0AAAAAkAAAAEgAAACQAAAASAAAAAAAAAABAAAAAAAAAAEAAABQAAAAAAAAAAAA4D8AAAAAAADgPwAAAAAAAOA/AAAAAAAA4D8AAAAAAADgPwAAAAAAAOA/AAAAAAAA4D8AAAAAAADgPwAAAAAAAOA/AAAAAAAA4D8CAAAAjAAAAAEAAAAAAAAA////CP///wg4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AzAAAMAAAAEAAAAAAAAAAAAAAAAAAAAAAAAAAeAAAAaAAAAAAAAAAAAAAAAAAAAAAAAAAAAAAAECcAABAnAAAAAAAAAAAAAAAAAAAAAAAAAAAAAAAAAAAAAAAAAAAAABQAAAAAAAAAwMD/AAAAAABkAAAAMgAAAAAAAABkAAAAAAAAAH9/fwAKAAAAHwAAAFQAAAD///8B////AQAAAAAAAAAAAAAAAAAAAAAAAAAAAAAAAAAAAAAAAAAAAAAAAn9/fwC+AAkDzMzMAMDA/wB/f38AAAAAAAAAAAAAAAAAAAAAAAAAAAAhAAAAGAAAABQAAAAAAAAAPAIAAEA4AABvHAAAECAAAA=="/>
              </a:ext>
            </a:extLst>
          </p:cNvSpPr>
          <p:nvPr/>
        </p:nvSpPr>
        <p:spPr>
          <a:xfrm>
            <a:off x="0" y="363220"/>
            <a:ext cx="9144000" cy="4258945"/>
          </a:xfrm>
          <a:prstGeom prst="rect">
            <a:avLst/>
          </a:prstGeom>
          <a:solidFill>
            <a:schemeClr val="bg1">
              <a:alpha val="44000"/>
            </a:schemeClr>
          </a:solidFill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  <a:endParaRPr/>
          </a:p>
        </p:txBody>
      </p:sp>
      <p:sp>
        <p:nvSpPr>
          <p:cNvPr id="3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ML/AN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>
            <a:lvl1pPr marL="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1" i="0" u="none" strike="noStrike" kern="1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45720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" spc="0" baseline="0">
                <a:solidFill>
                  <a:schemeClr val="accent2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1440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" spc="0" baseline="0">
                <a:solidFill>
                  <a:schemeClr val="accent2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7160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" spc="0" baseline="0">
                <a:solidFill>
                  <a:schemeClr val="accent2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82880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" spc="0" baseline="0">
                <a:solidFill>
                  <a:schemeClr val="accent2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 marL="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" spc="0" baseline="0">
                <a:solidFill>
                  <a:schemeClr val="accent2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单击此处编辑母版标题样式</a:t>
            </a:r>
          </a:p>
        </p:txBody>
      </p:sp>
      <p:sp>
        <p:nvSpPr>
          <p:cNvPr id="4" name="Rectangle 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Gg2AABEGwAAEAAAAA=="/>
              </a:ext>
            </a:extLst>
          </p:cNvSpPr>
          <p:nvPr>
            <p:ph type="body" idx="1"/>
          </p:nvPr>
        </p:nvSpPr>
        <p:spPr>
          <a:xfrm>
            <a:off x="319405" y="1410335"/>
            <a:ext cx="8524875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>
            <a:lvl1pPr marL="190500" marR="0" indent="-1905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561975" marR="0" indent="-179705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752475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962025" marR="0" indent="-20828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 marL="190500" marR="0" indent="-1905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单击此处编辑母版文本样式</a:t>
            </a:r>
          </a:p>
          <a:p>
            <a:pPr marL="381000" marR="0" lvl="1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800" b="0" i="0" u="none" strike="noStrike" kern="1" spc="0" baseline="0">
                <a:solidFill>
                  <a:schemeClr val="tx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第二级</a:t>
            </a:r>
          </a:p>
          <a:p>
            <a:pPr marL="561975" marR="0" lvl="2" indent="-179705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400" b="0" i="0" u="none" strike="noStrike" kern="1" spc="0" baseline="0">
                <a:solidFill>
                  <a:schemeClr val="tx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第三级</a:t>
            </a:r>
          </a:p>
          <a:p>
            <a:pPr marL="752475" marR="0" lvl="3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000" b="0" i="0" u="none" strike="noStrike" kern="1" spc="0" baseline="0">
                <a:solidFill>
                  <a:schemeClr val="tx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第四级</a:t>
            </a:r>
          </a:p>
          <a:p>
            <a:pPr marL="962025" marR="0" lvl="4" indent="-20828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第五级</a:t>
            </a:r>
          </a:p>
        </p:txBody>
      </p:sp>
      <p:grpSp>
        <p:nvGrpSpPr>
          <p:cNvPr id="5" name="组合 7"/>
          <p:cNvGrpSpPr>
            <a:extLst>
              <a:ext uri="smNativeData">
                <pr:smNativeData xmlns:pr="smNativeData" xmlns="" val="SMDATA_6_JnITXB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EouAADxHAAAnDYAACsfAAAQAAAA"/>
              </a:ext>
            </a:extLst>
          </p:cNvGrpSpPr>
          <p:nvPr/>
        </p:nvGrpSpPr>
        <p:grpSpPr>
          <a:xfrm>
            <a:off x="7524750" y="4704715"/>
            <a:ext cx="1352550" cy="361950"/>
            <a:chOff x="7524750" y="4704715"/>
            <a:chExt cx="1352550" cy="361950"/>
          </a:xfrm>
        </p:grpSpPr>
        <p:pic>
          <p:nvPicPr>
            <p:cNvPr id="7" name="Рисунок1" descr="D:\Winzz_Doc\My Pictures\Microsoft 剪辑管理器\logo-slogan.gif"/>
            <p:cNvPicPr>
              <a:picLocks noChangeAspect="1"/>
              <a:extLst>
                <a:ext uri="smNativeData">
                  <pr:smNativeData xmlns:pr="smNativeData" xmlns="" val="SMDATA_14_JnITXBMAAAAlAAAAEQAAAC0AAAAAkAAAAEgAAACQ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AcAAAA4AAAAAAAAAAAAAAAAAAAA////AAAAAAAAAAAAAAAAAAAAAAAAAAAAuhEAAMn///+nAAAAZAAAAAAAAAAjAAAABAAAAGQAAAAXAAAAFAAAAAAAAAAAAAAA/38AAP9/AAAAAAAACQAAAAQAAAAAAAAADAAAABAAAAAAAAAAAAAAAAAAAAAAAAAAHgAAAGgAAAAAAAAAAAAAAAAAAAAAAAAAAAAAABAnAAAQJwAAAAAAAAAAAAAAAAAAAAAAAAAAAAAAAAAAAAAAAAAAAAAUAAAAAAAAAMDA/wAAAAAAZAAAADIAAAAAAAAAAAAAAGQAAACDmK4ACgAAAB8AAABUAAAAHEx0Bf///wEAAAAAAAAAAAAAAAAAAAAAAAAAAAAAAAAAAAAAAAAAAAAAAAB/f38AvgAJA8zMzADAwP8Ag5iuAAAAAAAAAAAAAAAAAP///wAAAAAAIQAAABgAAAAUAAAASi4AAPEcAACcNgAAKB4AAAAAAAA="/>
                </a:ext>
              </a:extLst>
            </p:cNvPicPr>
            <p:nvPr/>
          </p:nvPicPr>
          <p:blipFill>
            <a:blip r:embed="rId14" cstate="print">
              <a:duotone>
                <a:prstClr val="black"/>
                <a:srgbClr val="8398AE">
                  <a:tint val="40000"/>
                  <a:satMod val="400000"/>
                </a:srgbClr>
              </a:duotone>
              <a:lum bright="-55000" contrast="40000"/>
            </a:blip>
            <a:srcRect b="45380"/>
            <a:stretch>
              <a:fillRect/>
            </a:stretch>
          </p:blipFill>
          <p:spPr>
            <a:xfrm>
              <a:off x="7524750" y="4704715"/>
              <a:ext cx="1352550" cy="19748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</p:pic>
        <p:pic>
          <p:nvPicPr>
            <p:cNvPr id="6" name="Picture 6" descr="D:\Winzz_Doc\My Pictures\Microsoft 剪辑管理器\logo-slogan.gif"/>
            <p:cNvPicPr>
              <a:picLocks noChangeAspect="1"/>
              <a:extLst>
                <a:ext uri="smNativeData">
                  <pr:smNativeData xmlns:pr="smNativeData" xmlns="" val="SMDATA_14_JnITXBMAAAAlAAAAEQAAAC0AAAAAkAAAAEgAAACQ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AcAAAA4AAAAAAAAAAAAAAAAAAAA////AAAAAAAAAAAAAAAAAAAAAAAAAAAAAAAAAM7///9kAAAAZAAAAAAAAAAjAAAABAAAAGQAAAAXAAAAFAAAAAAAAAAAAAAA/38AAP9/AAAAAAAACQAAAAQAAAAAAAAADAAAABAAAAAAAAAAAAAAAAAAAAAAAAAAHgAAAGgAAAAAAAAAAAAAAAAAAAAAAAAAAAAAABAnAAAQJwAAAAAAAAAAAAAAAAAAAAAAAAAAAAAAAAAAAAAAAAAAAAAUAAAAAAAAAMDA/wAAAAAAZAAAADIAAAAAAAAAZAAAAAAAAAB/f38ACgAAAB8AAABUAAAAHEx0Bf///wEAAAAAAAAAAAAAAAAAAAAAAAAAAAAAAAAAAAAAAAAAAAAAAAJ/f38AvgAJA8zMzADAwP8Af39/AAAAAAAAAAAAAAAAAP///wAAAAAAIQAAABgAAAAUAAAASi4AADgeAACcNgAAKx8AAAAAAAA="/>
                </a:ext>
              </a:extLst>
            </p:cNvPicPr>
            <p:nvPr/>
          </p:nvPicPr>
          <p:blipFill>
            <a:blip r:embed="rId15" cstate="print">
              <a:lum bright="-50000"/>
            </a:blip>
            <a:stretch>
              <a:fillRect/>
            </a:stretch>
          </p:blipFill>
          <p:spPr>
            <a:xfrm>
              <a:off x="7524750" y="4912360"/>
              <a:ext cx="1352550" cy="15430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</p:pic>
      </p:grpSp>
      <p:sp>
        <p:nvSpPr>
          <p:cNvPr id="9" name="TextBox 8"/>
          <p:cNvSpPr txBox="1"/>
          <p:nvPr userDrawn="1"/>
        </p:nvSpPr>
        <p:spPr>
          <a:xfrm>
            <a:off x="6564761" y="4704715"/>
            <a:ext cx="517109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800" b="1" i="0" dirty="0" smtClean="0"/>
              <a:t>&lt;#&gt;</a:t>
            </a:r>
            <a:endParaRPr kumimoji="0" lang="ru-RU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wipe dir="r"/>
    <p:extLst>
      <p:ext uri="smNativeData">
        <pr:smNativeData xmlns:pr="smNativeData" xmlns="" val="JnITXAAAAAAUBQAAAAAAAAoAAAACAAAAAAAAAAAAAAAAAAAAAQAAAAAAAAAAAAAAAAAAAAAAAAAAAAAA"/>
      </p:ext>
    </p:extLst>
  </p:transition>
  <p:hf hdr="0" ftr="0" dt="0"/>
  <p:txStyles>
    <p:titleStyle>
      <a:lvl1pPr marL="0" marR="0" indent="0" algn="l" defTabSz="457200">
        <a:lnSpc>
          <a:spcPct val="95000"/>
        </a:lnSpc>
        <a:spcBef>
          <a:spcPts val="0"/>
        </a:spcBef>
        <a:spcAft>
          <a:spcPts val="0"/>
        </a:spcAft>
        <a:buNone/>
        <a:tabLst/>
        <a:defRPr lang="en-US" sz="2800" b="1" i="0" u="none" strike="noStrike" kern="1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457200" marR="0" indent="0" algn="l" defTabSz="457200">
        <a:lnSpc>
          <a:spcPct val="95000"/>
        </a:lnSpc>
        <a:spcBef>
          <a:spcPts val="0"/>
        </a:spcBef>
        <a:spcAft>
          <a:spcPts val="0"/>
        </a:spcAft>
        <a:buNone/>
        <a:tabLst/>
        <a:defRPr lang="en-US" sz="2400" b="1" i="0" u="none" strike="noStrike" kern="1" spc="0" baseline="0">
          <a:solidFill>
            <a:schemeClr val="accent2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914400" marR="0" indent="0" algn="l" defTabSz="457200">
        <a:lnSpc>
          <a:spcPct val="95000"/>
        </a:lnSpc>
        <a:spcBef>
          <a:spcPts val="0"/>
        </a:spcBef>
        <a:spcAft>
          <a:spcPts val="0"/>
        </a:spcAft>
        <a:buNone/>
        <a:tabLst/>
        <a:defRPr lang="en-US" sz="2400" b="1" i="0" u="none" strike="noStrike" kern="1" spc="0" baseline="0">
          <a:solidFill>
            <a:schemeClr val="accent2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1371600" marR="0" indent="0" algn="l" defTabSz="457200">
        <a:lnSpc>
          <a:spcPct val="95000"/>
        </a:lnSpc>
        <a:spcBef>
          <a:spcPts val="0"/>
        </a:spcBef>
        <a:spcAft>
          <a:spcPts val="0"/>
        </a:spcAft>
        <a:buNone/>
        <a:tabLst/>
        <a:defRPr lang="en-US" sz="2400" b="1" i="0" u="none" strike="noStrike" kern="1" spc="0" baseline="0">
          <a:solidFill>
            <a:schemeClr val="accent2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1828800" marR="0" indent="0" algn="l" defTabSz="457200">
        <a:lnSpc>
          <a:spcPct val="95000"/>
        </a:lnSpc>
        <a:spcBef>
          <a:spcPts val="0"/>
        </a:spcBef>
        <a:spcAft>
          <a:spcPts val="0"/>
        </a:spcAft>
        <a:buNone/>
        <a:tabLst/>
        <a:defRPr lang="en-US" sz="2400" b="1" i="0" u="none" strike="noStrike" kern="1" spc="0" baseline="0">
          <a:solidFill>
            <a:schemeClr val="accent2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</p:titleStyle>
    <p:bodyStyle>
      <a:lvl1pPr marL="190500" marR="0" indent="-190500" algn="l" defTabSz="4572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Wingdings" pitchFamily="5" charset="2"/>
        <a:buChar char="§"/>
        <a:tabLst/>
        <a:defRPr lang="en-US" sz="20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381000" marR="0" indent="-189230" algn="l" defTabSz="4572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Tx/>
        <a:buChar char="-"/>
        <a:tabLst/>
        <a:defRPr lang="en-US" sz="28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561975" marR="0" indent="-179705" algn="l" defTabSz="4572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Tx/>
        <a:buChar char="-"/>
        <a:tabLst/>
        <a:defRPr lang="en-US" sz="24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752475" marR="0" indent="-189230" algn="l" defTabSz="4572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Tx/>
        <a:buChar char="-"/>
        <a:tabLst/>
        <a:defRPr lang="en-US" sz="20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962025" marR="0" indent="-208280" algn="l" defTabSz="4572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Wingdings" pitchFamily="5" charset="2"/>
        <a:buChar char="§"/>
        <a:tabLst/>
        <a:defRPr lang="en-US" sz="20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45D2-23AD-4041-A2F8-2C2BC5432735}" type="datetimeFigureOut">
              <a:rPr lang="ru-RU" smtClean="0"/>
              <a:pPr/>
              <a:t>20.04.22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33977-9570-4F11-A849-287046BCC2A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5.jpe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20.png"/><Relationship Id="rId3" Type="http://schemas.openxmlformats.org/officeDocument/2006/relationships/image" Target="../media/image95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1.png"/><Relationship Id="rId5" Type="http://schemas.openxmlformats.org/officeDocument/2006/relationships/image" Target="../media/image94.png"/><Relationship Id="rId10" Type="http://schemas.openxmlformats.org/officeDocument/2006/relationships/image" Target="../media/image100.jpeg"/><Relationship Id="rId4" Type="http://schemas.openxmlformats.org/officeDocument/2006/relationships/image" Target="../media/image93.jpeg"/><Relationship Id="rId9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:\Profiles\ivanov\Desktop\lcfon-color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145" y="0"/>
            <a:ext cx="9467850" cy="531495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24852" y="439102"/>
            <a:ext cx="5803075" cy="4436745"/>
          </a:xfrm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ru-RU" sz="3200" b="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КАК ВО ВРЕМЯ ИМПОРТОЗАМЕЩЕНИЯ</a:t>
            </a:r>
            <a:br>
              <a:rPr lang="ru-RU" sz="3200" b="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3200" b="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И УДЕШЕВЛЕНИЯ ПРОЕКТЫ АХО ПРЕВРАЩАЮТСЯ В АХП</a:t>
            </a:r>
            <a:endParaRPr lang="ru-RU" sz="3200" b="0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Бизнес атрибуты\Презентации\Лед-Компонентс\2022\исходники\lclogo-color-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8871" y="612139"/>
            <a:ext cx="3859958" cy="2727643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 noChangeArrowheads="1"/>
            <a:extLst>
              <a:ext uri="smNativeData">
                <pr:smNativeData xmlns:pr="smNativeData" xmlns="" val="SMDATA_12_JnITXBMAAAAlAAAAZAAAAA0AAAAAkAAAAEgAAACQAAAASA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BkA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AAAAAAfxoAAHQlAACsHgAAEAAAAA=="/>
              </a:ext>
            </a:extLst>
          </p:cNvSpPr>
          <p:nvPr/>
        </p:nvSpPr>
        <p:spPr>
          <a:xfrm>
            <a:off x="6260123" y="4432886"/>
            <a:ext cx="3190582" cy="6840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kern="1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561975" marR="0" indent="-179705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752475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962025" marR="0" indent="-20828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None/>
              <a:tabLst/>
              <a:defRPr lang="en-US" sz="2000" b="1" i="0" u="none" strike="noStrike" kern="1" spc="0" baseline="0">
                <a:solidFill>
                  <a:schemeClr val="bg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kumimoji="0" lang="ru-RU" b="0" i="0" u="none" strike="noStrike" kern="1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Санкт-Петербург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None/>
              <a:tabLst/>
              <a:defRPr lang="en-US" sz="2000" b="1" i="0" u="none" strike="noStrike" kern="1" spc="0" baseline="0">
                <a:solidFill>
                  <a:schemeClr val="bg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kumimoji="0" lang="ru-RU" b="0" i="0" u="none" strike="noStrike" kern="1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202</a:t>
            </a:r>
            <a:r>
              <a:rPr kumimoji="0" lang="en-US" b="0" i="0" u="none" strike="noStrike" kern="1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2</a:t>
            </a:r>
            <a:endParaRPr kumimoji="0" lang="en-US" b="1" i="0" u="none" strike="noStrike" kern="1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 noChangeArrowheads="1"/>
            <a:extLst>
              <a:ext uri="smNativeData">
                <pr:smNativeData xmlns:pr="smNativeData" xmlns="" val="SMDATA_12_JnITXBMAAAAlAAAAZAAAAA0AAAAAkAAAAEgAAACQAAAASA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BkA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AAAAAAfxoAAHQlAACsHgAAEAAAAA=="/>
              </a:ext>
            </a:extLst>
          </p:cNvSpPr>
          <p:nvPr/>
        </p:nvSpPr>
        <p:spPr>
          <a:xfrm>
            <a:off x="6496051" y="2897945"/>
            <a:ext cx="2838450" cy="1203203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kern="1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561975" marR="0" indent="-179705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752475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962025" marR="0" indent="-20828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 lvl="0" algn="ctr">
              <a:buClr>
                <a:schemeClr val="accent1"/>
              </a:buClr>
              <a:defRPr lang="en-US" sz="2000" b="1" i="0" u="none" strike="noStrike" kern="1" spc="0" baseline="0">
                <a:solidFill>
                  <a:schemeClr val="bg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Сапрыкин Андрей</a:t>
            </a:r>
          </a:p>
          <a:p>
            <a:pPr lvl="0" algn="ctr">
              <a:buClr>
                <a:schemeClr val="accent1"/>
              </a:buClr>
              <a:defRPr lang="en-US" sz="2000" b="1" i="0" u="none" strike="noStrike" kern="1" spc="0" baseline="0">
                <a:solidFill>
                  <a:schemeClr val="bg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lang="en-US" b="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andrey.s@led-components.com</a:t>
            </a:r>
            <a:endParaRPr kumimoji="0" lang="en-US" b="1" i="0" u="none" strike="noStrike" kern="1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  <p:extLst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s://yt3.ggpht.com/ytc/AKedOLS1swvZ5z6-eKGm917JVAKuj33Nr5DqagkdfgpE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2263" y="677898"/>
            <a:ext cx="1688341" cy="168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</a:t>
            </a:r>
            <a:r>
              <a:rPr lang="ru-RU" sz="32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АХ</a:t>
            </a:r>
            <a:r>
              <a:rPr lang="ru-RU" sz="3200" b="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873012" y="1771829"/>
            <a:ext cx="1461312" cy="146131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990467"/>
            <a:ext cx="2446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lighting</a:t>
            </a:r>
            <a:endParaRPr lang="en-US" sz="32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08049" y="937294"/>
            <a:ext cx="2672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ПОДСВЕТК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en-US" sz="32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https://img0.liveinternet.ru/images/attach/c/0/119/955/119955776_ravn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620" y="1091284"/>
            <a:ext cx="568148" cy="43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19773" y="3367722"/>
            <a:ext cx="145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lighting</a:t>
            </a:r>
            <a:endParaRPr lang="en-US" sz="32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96218" y="3367265"/>
            <a:ext cx="2993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  <a:endParaRPr lang="en-US" sz="32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https://img0.liveinternet.ru/images/attach/c/0/119/955/119955776_ravn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620" y="3507248"/>
            <a:ext cx="568148" cy="43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 вниз 18"/>
          <p:cNvSpPr/>
          <p:nvPr/>
        </p:nvSpPr>
        <p:spPr>
          <a:xfrm rot="16200000">
            <a:off x="5786065" y="3377519"/>
            <a:ext cx="352509" cy="5642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6200000">
            <a:off x="5786065" y="956577"/>
            <a:ext cx="352509" cy="5642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2263" y="2583037"/>
            <a:ext cx="1672243" cy="1848421"/>
          </a:xfrm>
          <a:prstGeom prst="rect">
            <a:avLst/>
          </a:prstGeom>
        </p:spPr>
      </p:pic>
      <p:sp>
        <p:nvSpPr>
          <p:cNvPr id="22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7929939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</a:t>
            </a:r>
            <a:r>
              <a:rPr lang="ru-RU" sz="3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светодизайн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https://interlight-building.ru.messefrankfurt.com/content/dam/messefrankfurt-russia/interlight_moscow/2021/fringe/%D0%92%D0%B0%D1%81%D0%B8%D0%BB%D0%B8%D0%B9%20%D0%A2%D0%B0%D1%80%D0%B0%D1%81%D0%B5%D0%BD%D0%BA%D0%BE_%D1%87%D0%B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41" y="735497"/>
            <a:ext cx="1812292" cy="18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Наталья Копцева_ч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2757" y="735497"/>
            <a:ext cx="1812292" cy="18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Юлия Жаркова_Культура света_ч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4273" y="735497"/>
            <a:ext cx="1812292" cy="18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Сергей Сизый_LiDS_ч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5789" y="735497"/>
            <a:ext cx="1812292" cy="18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Анастасия Приходько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8927" y="2779256"/>
            <a:ext cx="1789014" cy="178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Ксения Ланикина_ч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41" y="2766170"/>
            <a:ext cx="1812292" cy="181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Наталья Маркевич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4273" y="2766171"/>
            <a:ext cx="1812294" cy="181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Сергей Людвиг_чб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5789" y="2766172"/>
            <a:ext cx="1812292" cy="18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500890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не понимаете - это другое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16839" y="3070860"/>
            <a:ext cx="29701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Дендрарий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Мугунхва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известная достопримечательность, парк посвящен национальному цветку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Южная Корея, 2022 год,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GRIVEN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5846" y="838200"/>
            <a:ext cx="2473603" cy="222758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75846" y="3112175"/>
            <a:ext cx="2473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сад, Берлин 2021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6" descr="https://www.griven.com/catalog/materials/project_image/1%20mugunghwa%20park/mugunghwa%20park%202.jpg?height=6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6838" y="838200"/>
            <a:ext cx="2970107" cy="222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5101" y="3127435"/>
            <a:ext cx="304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Власти Москвы потратят 6 млрд рублей на пробный проект подсветки деревьев на </a:t>
            </a:r>
            <a:r>
              <a:rPr lang="ru-RU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Воробьвеых</a:t>
            </a:r>
            <a:r>
              <a:rPr lang="ru-RU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горах и Бульварном кольце</a:t>
            </a:r>
          </a:p>
          <a:p>
            <a:pPr algn="l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2017-2018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8" descr="https://xn----8sbfg9aeoeatxf2j.xn--p1ai/wp-content/uploads/5d70ccfd463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59" y="843280"/>
            <a:ext cx="3338878" cy="222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730597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216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Уважающий себя </a:t>
            </a:r>
            <a:r>
              <a:rPr lang="ru-RU" sz="3600" b="0" i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Светодизайнер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хочет видеть своё имя возле 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проекта, 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принято во всём мире. Какие проблемы со световым оборудованием чаще всего приводят к тому, что красивые</a:t>
            </a:r>
            <a:r>
              <a:rPr lang="en-US" sz="3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бумаге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проекты АХО превращаются в действительности в АХП, а </a:t>
            </a:r>
            <a:r>
              <a:rPr lang="ru-RU" sz="3600" b="0" i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Светодизайнеры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после этого не доверяют российскому оборудованию</a:t>
            </a:r>
            <a:r>
              <a:rPr lang="en-US" sz="3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624053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- Типовые проблемы с АХО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573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Покрасить светильник (они слепили</a:t>
            </a:r>
            <a:r>
              <a:rPr lang="en-US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и мост одновременно</a:t>
            </a:r>
            <a:r>
              <a:rPr lang="en-US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легко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3873" y="1347880"/>
            <a:ext cx="2434998" cy="3246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8871" y="1349136"/>
            <a:ext cx="2605129" cy="3245408"/>
          </a:xfrm>
          <a:prstGeom prst="rect">
            <a:avLst/>
          </a:prstGeom>
        </p:spPr>
      </p:pic>
      <p:pic>
        <p:nvPicPr>
          <p:cNvPr id="2052" name="Picture 4" descr="Пилоны Крымского моста, Москва. Фото: Lyubov94foto, лицензия CC BY-SA 4.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3746" y="1347879"/>
            <a:ext cx="4867620" cy="324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438717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прибор - Типовые проблемы с АХО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573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неравномерность из-за кривой ленты - легко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31" y="1125918"/>
            <a:ext cx="4865338" cy="3845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1374979"/>
            <a:ext cx="3962400" cy="15478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34569" y="3048845"/>
            <a:ext cx="42094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Ленту под мостом всю украли</a:t>
            </a:r>
            <a:r>
              <a:rPr lang="en-US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 она сгорела</a:t>
            </a:r>
            <a:r>
              <a:rPr lang="en-US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вместо ленты будут светильники</a:t>
            </a:r>
            <a:r>
              <a:rPr lang="en-US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31" y="2922792"/>
            <a:ext cx="4865338" cy="2155861"/>
          </a:xfrm>
          <a:prstGeom prst="rect">
            <a:avLst/>
          </a:prstGeom>
        </p:spPr>
      </p:pic>
      <p:sp>
        <p:nvSpPr>
          <p:cNvPr id="12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8192576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прибор - Типовые проблемы с АХО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573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Лента без внешней защитной оболочки и без радиатора</a:t>
            </a:r>
            <a:r>
              <a:rPr lang="en-US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- 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легко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16315"/>
            <a:ext cx="4038600" cy="17620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2878356"/>
            <a:ext cx="3835400" cy="1766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4101" y="3173877"/>
            <a:ext cx="2442816" cy="18321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6267" y="1308100"/>
            <a:ext cx="2594850" cy="19461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9985" y="3070141"/>
            <a:ext cx="2581131" cy="19358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50384" y="1299043"/>
            <a:ext cx="2440780" cy="2163155"/>
          </a:xfrm>
          <a:prstGeom prst="rect">
            <a:avLst/>
          </a:prstGeom>
        </p:spPr>
      </p:pic>
      <p:sp>
        <p:nvSpPr>
          <p:cNvPr id="13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319825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прибор </a:t>
            </a:r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Типовые проблемы с АХО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630" y="1739900"/>
            <a:ext cx="4229669" cy="3172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3772" y="1739900"/>
            <a:ext cx="2808766" cy="31722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5573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Вы считаете, что на 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приборы, 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установленные на фасады 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зданий, 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люди не обращают внимание днём</a:t>
            </a:r>
            <a:r>
              <a:rPr lang="en-US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928720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прибор </a:t>
            </a:r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Типовые проблемы с АХО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7465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Чистота, требования по безопасности - зачем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425" y="1526116"/>
            <a:ext cx="2237987" cy="2959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87" y="1521884"/>
            <a:ext cx="2219325" cy="2959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268" y="1526116"/>
            <a:ext cx="2219325" cy="2959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3356" y="1519768"/>
            <a:ext cx="2220912" cy="2961216"/>
          </a:xfrm>
          <a:prstGeom prst="rect">
            <a:avLst/>
          </a:prstGeom>
        </p:spPr>
      </p:pic>
      <p:sp>
        <p:nvSpPr>
          <p:cNvPr id="10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350600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прибор </a:t>
            </a:r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Типовые проблемы с АХО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7465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Дыры (не отверстия!!!) в граните ради 220В и кронштейнов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7838" y="1524000"/>
            <a:ext cx="3945467" cy="2959100"/>
          </a:xfrm>
          <a:prstGeom prst="rect">
            <a:avLst/>
          </a:prstGeom>
        </p:spPr>
      </p:pic>
      <p:pic>
        <p:nvPicPr>
          <p:cNvPr id="1026" name="Picture 2" descr="https://cdnn1.img.sputniknews-uz.com/img/1411/99/14119918_118:-1:1264:720_1920x0_80_0_0_2e7eccb6e4ae5030eeb56a0cd9935d5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71" y="1524000"/>
            <a:ext cx="4711005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294717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13135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0" dirty="0" smtClean="0">
                <a:solidFill>
                  <a:srgbClr val="333333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1. Введение</a:t>
            </a:r>
            <a:endParaRPr lang="ru-RU" sz="3600" b="1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802796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(</a:t>
            </a:r>
            <a:r>
              <a:rPr lang="en-US" sz="3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IPxx</a:t>
            </a:r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Типовые проблемы с АХО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dnn1.img.sputniknews-uz.com/img/1411/99/14119918_118:-1:1264:720_1920x0_80_0_0_2e7eccb6e4ae5030eeb56a0cd9935d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71" y="1488831"/>
            <a:ext cx="4766995" cy="299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40944" y="989787"/>
            <a:ext cx="2994269" cy="39923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7465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 для встройки в грунт без заливки - это риск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5869981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(</a:t>
            </a:r>
            <a:r>
              <a:rPr lang="en-US" sz="3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IPxx</a:t>
            </a:r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Типовые проблемы с АХО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7465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Светильники для фонтанов без заливки - это фантастика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0340" y="1488831"/>
            <a:ext cx="3992360" cy="2994269"/>
          </a:xfrm>
          <a:prstGeom prst="rect">
            <a:avLst/>
          </a:prstGeom>
        </p:spPr>
      </p:pic>
      <p:pic>
        <p:nvPicPr>
          <p:cNvPr id="3074" name="Picture 2" descr="https://s3.nat-geo.ru/images/2019/7/12/5f7976c03e914f999129597c7782c3fd.max-2500x1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476" y="1488830"/>
            <a:ext cx="4486916" cy="299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699338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(</a:t>
            </a:r>
            <a:r>
              <a:rPr lang="en-US" sz="3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IPxx</a:t>
            </a:r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Типовые проблемы с АХО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7465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Светильники под открытым небом - не ищите гаражи без ОТК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100" y="1488831"/>
            <a:ext cx="4491404" cy="2994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5699" y="1488830"/>
            <a:ext cx="3992359" cy="2994269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83615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(</a:t>
            </a:r>
            <a:r>
              <a:rPr lang="en-US" sz="3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IPxx</a:t>
            </a:r>
            <a:r>
              <a:rPr lang="ru-RU" sz="3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Типовые проблемы с АХО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7465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Светильники под открытым небом - не ищите гаражи без ОТК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472884" y="989783"/>
            <a:ext cx="2994271" cy="3992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246" y="1488827"/>
            <a:ext cx="4474627" cy="2994271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1943312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6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 - Типовые проблемы с АХО</a:t>
            </a:r>
            <a:endParaRPr lang="en-US" sz="36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7465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модули и компоненты - самый сложный аспект и как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Светодизайнеру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уверенным в качестве и надёжности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31" y="3216237"/>
            <a:ext cx="3218819" cy="1807491"/>
          </a:xfrm>
          <a:prstGeom prst="rect">
            <a:avLst/>
          </a:prstGeom>
        </p:spPr>
      </p:pic>
      <p:pic>
        <p:nvPicPr>
          <p:cNvPr id="5122" name="Picture 2" descr="https://i.ytimg.com/vi/oJLqZmEInR4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31" y="1405651"/>
            <a:ext cx="3218819" cy="18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0104" y="2220914"/>
            <a:ext cx="2042674" cy="2042674"/>
          </a:xfrm>
          <a:prstGeom prst="rect">
            <a:avLst/>
          </a:prstGeom>
        </p:spPr>
      </p:pic>
      <p:pic>
        <p:nvPicPr>
          <p:cNvPr id="5124" name="Picture 4" descr="https://sdelanounas.ru/i/b/g/l/f_bGl2ZS5zdGF0aWNmbGlja3IuY29tLzY1NTM1LzQ4Njk5ODA1NDcxX2Y3NDkzNjg4YTRfYi5qcGc_X19pZD0xMjQ2NTE=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9132" y="2876800"/>
            <a:ext cx="3218821" cy="214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9133" y="1405651"/>
            <a:ext cx="3218820" cy="1810586"/>
          </a:xfrm>
          <a:prstGeom prst="rect">
            <a:avLst/>
          </a:prstGeom>
        </p:spPr>
      </p:pic>
      <p:sp>
        <p:nvSpPr>
          <p:cNvPr id="10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226141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6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 - Типовые проблемы с АХО</a:t>
            </a:r>
            <a:endParaRPr lang="en-US" sz="36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7465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2009 года свои разработки Контроллеров и модулей для Света под крупные и знаковые проекты АХО в России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s://archsovet.msk.ru/image/uploads/image/hist_svet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8479" y="3197947"/>
            <a:ext cx="2270704" cy="151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www.goodsvet.ru/assets/images/fas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590" y="3197947"/>
            <a:ext cx="2214727" cy="151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8110" y="1684144"/>
            <a:ext cx="2161073" cy="1620805"/>
          </a:xfrm>
          <a:prstGeom prst="rect">
            <a:avLst/>
          </a:prstGeom>
        </p:spPr>
      </p:pic>
      <p:pic>
        <p:nvPicPr>
          <p:cNvPr id="22" name="Picture 8" descr="https://www.trinova.ru/image/46f86faa6bbf9ac94a7e459509a20ed0/f/161P1tTyQag3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590" y="1684144"/>
            <a:ext cx="2273519" cy="151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3701" y="1388520"/>
            <a:ext cx="2118431" cy="8052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3701" y="2237980"/>
            <a:ext cx="2118431" cy="11916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33836" y="1498525"/>
            <a:ext cx="2118431" cy="853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33836" y="2410927"/>
            <a:ext cx="2131097" cy="8940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33835" y="3390330"/>
            <a:ext cx="2131097" cy="75272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33836" y="4228563"/>
            <a:ext cx="2133333" cy="75238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5238" y="3506566"/>
            <a:ext cx="2093741" cy="1570306"/>
          </a:xfrm>
          <a:prstGeom prst="rect">
            <a:avLst/>
          </a:prstGeom>
        </p:spPr>
      </p:pic>
      <p:sp>
        <p:nvSpPr>
          <p:cNvPr id="15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4862641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6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 - Типовые проблемы с АХО</a:t>
            </a:r>
            <a:endParaRPr lang="en-US" sz="36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7465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2016 года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260" y="3358373"/>
            <a:ext cx="2892965" cy="1627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2125" y="3358372"/>
            <a:ext cx="3131151" cy="162729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1246595"/>
              </p:ext>
            </p:extLst>
          </p:nvPr>
        </p:nvGraphicFramePr>
        <p:xfrm>
          <a:off x="2" y="1036319"/>
          <a:ext cx="9143998" cy="2016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6818"/>
                <a:gridCol w="1124765"/>
                <a:gridCol w="1124765"/>
                <a:gridCol w="1124765"/>
                <a:gridCol w="980216"/>
                <a:gridCol w="1311596"/>
                <a:gridCol w="972541"/>
                <a:gridCol w="1268532"/>
              </a:tblGrid>
              <a:tr h="984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Ток/ШИМ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Изоляция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Заливка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 smtClean="0">
                          <a:effectLst/>
                        </a:rPr>
                        <a:t>Обр.</a:t>
                      </a:r>
                      <a:r>
                        <a:rPr lang="ru-RU" sz="24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2400" u="none" strike="noStrike" dirty="0" smtClean="0">
                          <a:effectLst/>
                        </a:rPr>
                        <a:t>связь 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 smtClean="0">
                          <a:effectLst/>
                        </a:rPr>
                        <a:t>Доп. функции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Цена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Запрет на ввоз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</a:tr>
              <a:tr h="515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Свой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ТОК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ДА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НЕТ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НЕТ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НЕТ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~100$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ДА (ЭК)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</a:tr>
              <a:tr h="515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MOONS'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ТОК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ДА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ДА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RDM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МНОГО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~60$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НЕТ 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15" marR="5915" marT="5915" marB="0" anchor="ctr"/>
                </a:tc>
              </a:tr>
            </a:tbl>
          </a:graphicData>
        </a:graphic>
      </p:graphicFrame>
      <p:sp>
        <p:nvSpPr>
          <p:cNvPr id="10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313957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www.m24.ru/b/d/nBkSUhL2hFMvkc6wIr6BrNOp2Z318Ji-mifGnuWR9mOBdDebBizCnTY8qdJf6ReJ58vU9meMMok3Ee2nhSR6ISeO9G1N_wjJ=d0mp1MbQAfUvisaxRHQV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852" y="2851091"/>
            <a:ext cx="3320735" cy="17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mos.ru/upload/newsfeed/newsfeed/smolenskiimetromost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852" y="1216846"/>
            <a:ext cx="3508067" cy="17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6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 - Типовые проблемы с АХО</a:t>
            </a:r>
            <a:endParaRPr lang="en-US" sz="36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7465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2016 года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mestamos.ru/upload/iblock/654/654dcb1ae21dbcbdccbef4facf806f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7281" y="1222346"/>
            <a:ext cx="2489437" cy="174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vatars.mds.yandex.net/get-zen_doc/1916740/pub_5df0caee3d5f6900addcccdd_5df0cbbfaad43600b2cc916d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7281" y="2934782"/>
            <a:ext cx="2489437" cy="166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1766" y="1110092"/>
            <a:ext cx="1895187" cy="9849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4193" y="2247829"/>
            <a:ext cx="1892760" cy="12325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42766" y="3633210"/>
            <a:ext cx="2799847" cy="1048119"/>
          </a:xfrm>
          <a:prstGeom prst="rect">
            <a:avLst/>
          </a:prstGeom>
        </p:spPr>
      </p:pic>
      <p:sp>
        <p:nvSpPr>
          <p:cNvPr id="13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7417177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90275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Заключение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5"/>
          <p:cNvSpPr txBox="1">
            <a:spLocks/>
          </p:cNvSpPr>
          <p:nvPr/>
        </p:nvSpPr>
        <p:spPr>
          <a:xfrm>
            <a:off x="8209280" y="4658361"/>
            <a:ext cx="711200" cy="23368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3607242075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</a:t>
            </a:r>
            <a:r>
              <a:rPr lang="ru-RU" sz="30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светодизайнеров</a:t>
            </a:r>
            <a:r>
              <a:rPr lang="ru-RU" sz="3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выборе оборудования</a:t>
            </a:r>
            <a:endParaRPr lang="ru-RU" sz="3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naklejka.ru/image/cache/catalog/preview2/9196_0-500x500.p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9547" y="964537"/>
            <a:ext cx="1716622" cy="171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avatars.mds.yandex.net/i?id=2a00000179fed3ce9462f13808c802c1c012-4078569-images-thumbs&amp;ref=rim&amp;n=33&amp;w=222&amp;h=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533" y="964537"/>
            <a:ext cx="2522603" cy="170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s://thumbs.dreamstime.com/b/%D0%B4%D0%B5%D0%B2%D1%83%D1%88%D0%BA%D0%B0-%D0%BA%D1%83%D1%80%D1%8F-%D1%81-%D0%B0%D1%80%D0%B1%D1%83%D0%B7%D0%BE%D0%BC-%D0%B8-%D0%B2%D0%B8%D0%BD%D0%BE%D0%BC-%D0%B2-%D0%B1%D0%B0%D1%81%D1%81%D0%B5%D0%B9%D0%BD%D0%B5-1349429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500" y="938302"/>
            <a:ext cx="2588543" cy="17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1549078"/>
            <a:ext cx="1749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2007-2014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 descr="https://thumbs.dreamstime.com/b/%D0%B4%D0%B5%D0%B2%D1%83%D1%88%D0%BA%D0%B0-%D0%BA%D1%83%D1%80%D1%8F-%D1%81-%D0%B0%D1%80%D0%B1%D1%83%D0%B7%D0%BE%D0%BC-%D0%B8-%D0%B2%D0%B8%D0%BD%D0%BE%D0%BC-%D0%B2-%D0%B1%D0%B0%D1%81%D1%81%D0%B5%D0%B9%D0%BD%D0%B5-1349429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500" y="2943115"/>
            <a:ext cx="2588543" cy="17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0" y="3553891"/>
            <a:ext cx="1749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2014-2022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bumper-stickers.ru/26543-thickbox_default/proce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9547" y="2969349"/>
            <a:ext cx="1704463" cy="170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s://avatars.mds.yandex.net/i?id=2a00000179fed3ce9462f13808c802c1c012-4078569-images-thumbs&amp;ref=rim&amp;n=33&amp;w=222&amp;h=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533" y="2922336"/>
            <a:ext cx="2592184" cy="17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2991119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3400" y="568960"/>
            <a:ext cx="807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dirty="0" smtClean="0">
                <a:solidFill>
                  <a:srgbClr val="333333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„Чтобы создать что-то исключительное, ваше мышление должно быть непрерывно сфокусировано на мельчайших деталях.“</a:t>
            </a:r>
            <a:endParaRPr lang="en-US" sz="3600" b="1" i="0" dirty="0" smtClean="0">
              <a:solidFill>
                <a:srgbClr val="333333"/>
              </a:solidFill>
              <a:effectLst/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algn="r"/>
            <a:endParaRPr lang="ru-RU" sz="3600" dirty="0" smtClean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algn="r"/>
            <a:r>
              <a:rPr lang="ru-RU" sz="3600" dirty="0" err="1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Джорджио</a:t>
            </a:r>
            <a:r>
              <a:rPr lang="ru-RU" sz="360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Армани</a:t>
            </a:r>
            <a:endParaRPr lang="ru-RU" sz="3600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8174959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</a:t>
            </a:r>
            <a:r>
              <a:rPr lang="ru-RU" sz="30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светодизайнеров</a:t>
            </a:r>
            <a:r>
              <a:rPr lang="ru-RU" sz="3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выборе оборудования</a:t>
            </a:r>
            <a:endParaRPr lang="ru-RU" sz="3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4864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2022 года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условия работы с Западом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rabicParenR"/>
            </a:pP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 поставку западного оборудования</a:t>
            </a:r>
            <a:endParaRPr lang="en-US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rabicParenR"/>
            </a:pP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кто ещё поставляют - в любой момент</a:t>
            </a:r>
            <a:b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могут быть заморожены, а поставки прекращены</a:t>
            </a:r>
          </a:p>
          <a:p>
            <a:pPr marL="514350" indent="-514350" algn="l">
              <a:buAutoNum type="arabicParenR"/>
            </a:pP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ереориентация на Китай - в лучшем случае</a:t>
            </a:r>
            <a:b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 же фабрики, что раньше для Запада изготавливали, но первое время будет </a:t>
            </a:r>
            <a:r>
              <a:rPr lang="ru-RU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Абибас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вернуть деньги будет невозможно</a:t>
            </a:r>
            <a:endParaRPr lang="ru-RU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6180157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Часы работы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24162"/>
            <a:ext cx="1350145" cy="10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</a:t>
            </a:r>
            <a:r>
              <a:rPr lang="ru-RU" sz="30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светодизайнеров</a:t>
            </a:r>
            <a:r>
              <a:rPr lang="ru-RU" sz="3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выборе оборудования</a:t>
            </a:r>
            <a:endParaRPr lang="ru-RU" sz="3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 descr="https://thumbs.dreamstime.com/b/%D0%B4%D0%B5%D0%B2%D1%83%D1%88%D0%BA%D0%B0-%D0%BA%D1%83%D1%80%D1%8F-%D1%81-%D0%B0%D1%80%D0%B1%D1%83%D0%B7%D0%BE%D0%BC-%D0%B8-%D0%B2%D0%B8%D0%BD%D0%BE%D0%BC-%D0%B2-%D0%B1%D0%B0%D1%81%D1%81%D0%B5%D0%B9%D0%BD%D0%B5-134942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500" y="946675"/>
            <a:ext cx="2588543" cy="17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0" y="1557451"/>
            <a:ext cx="1749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2022-2032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bumper-stickers.ru/26543-thickbox_default/proce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9547" y="972909"/>
            <a:ext cx="1704463" cy="170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avatars.mds.yandex.net/get-zen_doc/1908497/pub_5e48ff07aad38b32664aff09_5e490077cc6d233fd0f6a25b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0825" y="972909"/>
            <a:ext cx="2547575" cy="16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Купить Световые технологии в Санкт Петербурге в интернет-магазине «Планета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4531" y="3028584"/>
            <a:ext cx="1835161" cy="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s.rbk.ru/v1_companies_s3/resized/1200xH/media/trademarks/4ba42111-d27a-4bf9-91ca-5d8191e6a0e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434" y="4201552"/>
            <a:ext cx="2038876" cy="5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64531" y="3780520"/>
            <a:ext cx="1123810" cy="1180952"/>
          </a:xfrm>
          <a:prstGeom prst="rect">
            <a:avLst/>
          </a:prstGeom>
        </p:spPr>
      </p:pic>
      <p:pic>
        <p:nvPicPr>
          <p:cNvPr id="15374" name="Picture 14" descr="Продукция компании ipro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9692" y="3022504"/>
            <a:ext cx="1624507" cy="6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8932" y="3870996"/>
            <a:ext cx="866667" cy="1000000"/>
          </a:xfrm>
          <a:prstGeom prst="rect">
            <a:avLst/>
          </a:prstGeom>
        </p:spPr>
      </p:pic>
      <p:pic>
        <p:nvPicPr>
          <p:cNvPr id="15376" name="Picture 16" descr="CAIT revealed: how China-made goods are being sold in India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2779" y="3167609"/>
            <a:ext cx="2619264" cy="14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49239" y="3184250"/>
            <a:ext cx="1104900" cy="1400175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338456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600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ГУП </a:t>
            </a:r>
            <a:r>
              <a:rPr lang="en-US" sz="3600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3600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МОССВЕТ</a:t>
            </a:r>
            <a:r>
              <a:rPr lang="en-US" sz="3600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3600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огромный груз ответственности по контролю за ОУ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35464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778" y="1436139"/>
            <a:ext cx="3818221" cy="1806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1436139"/>
            <a:ext cx="3761700" cy="1806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3778" y="3242713"/>
            <a:ext cx="3818221" cy="1547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242714"/>
            <a:ext cx="3761699" cy="1547924"/>
          </a:xfrm>
          <a:prstGeom prst="rect">
            <a:avLst/>
          </a:prstGeom>
        </p:spPr>
      </p:pic>
      <p:sp>
        <p:nvSpPr>
          <p:cNvPr id="11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895418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35464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-1"/>
            <a:ext cx="9144000" cy="2069271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ГУП </a:t>
            </a:r>
            <a:r>
              <a:rPr lang="en-US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МОССВЕТ</a:t>
            </a:r>
            <a:r>
              <a:rPr lang="en-US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Архбюро</a:t>
            </a: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Светостудии</a:t>
            </a: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Вы на </a:t>
            </a: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передовой, </a:t>
            </a:r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Вашу работу в итоге видят простые люди. На Вас огромный груз 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- не обесценивайте знания и скрупулёзный труд Светотехников и </a:t>
            </a:r>
            <a:r>
              <a:rPr lang="ru-RU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Светодизайнеров</a:t>
            </a:r>
            <a:r>
              <a:rPr lang="ru-RU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не превращайте АХО в АХП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st15.stpulscen.ru/images/product/224/938/754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089" y="2229483"/>
            <a:ext cx="1805748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6461" y="2754560"/>
            <a:ext cx="2110376" cy="140603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308591" y="3986243"/>
            <a:ext cx="2672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ПОДСВЕТК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en-US" sz="32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462" y="3999272"/>
            <a:ext cx="1805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СТОЛБ</a:t>
            </a:r>
            <a:endParaRPr lang="en-US" sz="32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7213" y="4477257"/>
            <a:ext cx="1805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ОПОРА</a:t>
            </a:r>
            <a:endParaRPr lang="en-US" sz="32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312" y="4571019"/>
            <a:ext cx="381581" cy="3952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5071" y="4154718"/>
            <a:ext cx="365531" cy="34223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324960" y="3986244"/>
            <a:ext cx="2165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ФОНАРЬ</a:t>
            </a:r>
            <a:endParaRPr lang="en-US" sz="32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76621" y="4476238"/>
            <a:ext cx="2894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</a:t>
            </a:r>
            <a:endParaRPr lang="en-US" sz="32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60576" y="4477258"/>
            <a:ext cx="2836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  <a:endParaRPr lang="en-US" sz="32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86413" y="4135008"/>
            <a:ext cx="365531" cy="34223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9662" y="4134884"/>
            <a:ext cx="365531" cy="34223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6235" y="4584047"/>
            <a:ext cx="381581" cy="39520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9662" y="4571549"/>
            <a:ext cx="381581" cy="3952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40337" y="2625554"/>
            <a:ext cx="3046393" cy="1349117"/>
          </a:xfrm>
          <a:prstGeom prst="rect">
            <a:avLst/>
          </a:prstGeom>
        </p:spPr>
      </p:pic>
      <p:sp>
        <p:nvSpPr>
          <p:cNvPr id="21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294329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35464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-1"/>
            <a:ext cx="9144000" cy="520701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Спокойствия в это сложное время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2566" y="926924"/>
            <a:ext cx="5018868" cy="3764151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999146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:\Profiles\ivanov\Desktop\lcfon-color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145" y="0"/>
            <a:ext cx="9467850" cy="5314950"/>
          </a:xfrm>
          <a:prstGeom prst="rect">
            <a:avLst/>
          </a:prstGeom>
          <a:noFill/>
        </p:spPr>
      </p:pic>
      <p:pic>
        <p:nvPicPr>
          <p:cNvPr id="1026" name="Picture 2" descr="F:\Бизнес атрибуты\Презентации\Лед-Компонентс\2022\исходники\lclogo-color-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9321" y="1411605"/>
            <a:ext cx="3859958" cy="2727643"/>
          </a:xfrm>
          <a:prstGeom prst="rect">
            <a:avLst/>
          </a:prstGeom>
          <a:noFill/>
        </p:spPr>
      </p:pic>
      <p:sp>
        <p:nvSpPr>
          <p:cNvPr id="10" name="Google Shape;646;p50"/>
          <p:cNvSpPr txBox="1"/>
          <p:nvPr/>
        </p:nvSpPr>
        <p:spPr>
          <a:xfrm>
            <a:off x="-17147" y="2881948"/>
            <a:ext cx="6277267" cy="1897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  <a:sym typeface="Roboto Condensed Light"/>
              </a:rPr>
              <a:t>Санкт-Петербург, ул. Парадная, д. 3, к. 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 smtClean="0">
              <a:solidFill>
                <a:schemeClr val="bg1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  <a:sym typeface="Roboto Condensed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  <a:sym typeface="Roboto Condensed Light"/>
              </a:rPr>
              <a:t>Бизнес-центр «Парадный», офис 44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  <a:sym typeface="Roboto Condensed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  <a:sym typeface="Roboto Condensed Light"/>
              </a:rPr>
              <a:t>+7 812  309 84 83       </a:t>
            </a: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  <a:sym typeface="Roboto Condensed Light"/>
              </a:rPr>
              <a:t>info@led-components.com</a:t>
            </a:r>
            <a:endParaRPr sz="2000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  <a:sym typeface="Roboto Condensed Light"/>
            </a:endParaRPr>
          </a:p>
        </p:txBody>
      </p:sp>
      <p:sp>
        <p:nvSpPr>
          <p:cNvPr id="11" name="Заголовок 8"/>
          <p:cNvSpPr txBox="1">
            <a:spLocks/>
          </p:cNvSpPr>
          <p:nvPr/>
        </p:nvSpPr>
        <p:spPr>
          <a:xfrm>
            <a:off x="935500" y="562121"/>
            <a:ext cx="4371975" cy="19431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БЛАГОДАРЮ</a:t>
            </a:r>
            <a:br>
              <a:rPr kumimoji="0" lang="ru-RU" sz="4000" b="0" i="0" u="none" strike="noStrike" kern="1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</a:br>
            <a:r>
              <a:rPr kumimoji="0" lang="ru-RU" sz="4000" b="0" i="0" u="none" strike="noStrike" kern="1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ЗА ВНИМАНИЕ</a:t>
            </a:r>
            <a:endParaRPr kumimoji="0" lang="ru-RU" sz="4000" b="0" i="0" u="none" strike="noStrike" kern="1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  <p:extLst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276350"/>
            <a:ext cx="9144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АХП и АХО</a:t>
            </a:r>
          </a:p>
          <a:p>
            <a:pPr algn="ctr"/>
            <a:r>
              <a:rPr lang="ru-RU" sz="3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Какой же термин правильный</a:t>
            </a:r>
            <a:r>
              <a:rPr lang="en-US" sz="3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?</a:t>
            </a:r>
            <a:r>
              <a:rPr lang="ru-RU" sz="3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3600" b="0" dirty="0" smtClean="0">
              <a:solidFill>
                <a:schemeClr val="tx1"/>
              </a:solidFill>
              <a:effectLst/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Грамотная терминология</a:t>
            </a:r>
            <a:r>
              <a:rPr lang="ru-RU" sz="28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 –  </a:t>
            </a:r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это те самые мелочи,</a:t>
            </a:r>
          </a:p>
          <a:p>
            <a:pPr algn="ctr"/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выделяющие профессионалов из толпы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76460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054" y="1079888"/>
            <a:ext cx="2964146" cy="14548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4495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>
              <a:defRPr lang="en-US" sz="2400" b="0" i="0" u="none" strike="noStrike" kern="1" spc="0" baseline="0">
                <a:solidFill>
                  <a:schemeClr val="accent2"/>
                </a:solidFill>
                <a:latin typeface="Museo Cyrl 700" pitchFamily="3" charset="0"/>
                <a:ea typeface="Museo Cyrl 700" pitchFamily="3" charset="0"/>
                <a:cs typeface="Museo Cyrl 700" pitchFamily="3" charset="0"/>
              </a:defRPr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Скучная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“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нормативка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”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с цифрами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и определениями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data.cyclowiki.org/images/0/0f/%D0%90%D0%B9%D0%B7%D0%B5%D0%BD%D0%B1%D0%B5%D1%80%D0%B3_%D0%AE%D0%BB%D0%B8%D0%B0%D0%BD_%D0%91%D0%BE%D1%80%D0%B8%D1%81%D0%BE%D0%B2%D0%B8%D1%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584" y="1079888"/>
            <a:ext cx="2476829" cy="299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5055" y="2764445"/>
            <a:ext cx="2964145" cy="2019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1308" y="2945006"/>
            <a:ext cx="2960229" cy="1427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1308" y="1448433"/>
            <a:ext cx="2960229" cy="103511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69808" y="4133686"/>
            <a:ext cx="3404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Юлиан Борисович</a:t>
            </a:r>
          </a:p>
          <a:p>
            <a:pPr algn="ctr"/>
            <a:r>
              <a:rPr lang="ru-RU" sz="2400" dirty="0" err="1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Айзенберг</a:t>
            </a:r>
            <a:endParaRPr lang="ru-RU" sz="2400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13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wipe dir="r"/>
    <p:extLst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133350"/>
            <a:ext cx="9144000" cy="10096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>
              <a:defRPr lang="en-US" sz="2400" b="0" i="0" u="none" strike="noStrike" kern="1" spc="0" baseline="0">
                <a:solidFill>
                  <a:schemeClr val="accent2"/>
                </a:solidFill>
                <a:latin typeface="Museo Cyrl 700" pitchFamily="3" charset="0"/>
                <a:ea typeface="Museo Cyrl 700" pitchFamily="3" charset="0"/>
                <a:cs typeface="Museo Cyrl 700" pitchFamily="3" charset="0"/>
              </a:defRPr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Архитектурно–художественное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освещение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(АХ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О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)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875" y="1295400"/>
            <a:ext cx="81153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Искусственное освещение фасадов зданий, конструкций сооружений, элементов городского ландшафта, объектов монументального и паркового искусства, отвечающее эстетическим требованиям зрительного восприятия и является элементом формирования городской среды. Эта творческая деятельность  требующая специфических знаний и опыта.</a:t>
            </a:r>
            <a:endParaRPr lang="ru-RU" sz="2600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5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883302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>
              <a:defRPr lang="en-US" sz="2400" b="0" i="0" u="none" strike="noStrike" kern="1" spc="0" baseline="0">
                <a:solidFill>
                  <a:schemeClr val="accent2"/>
                </a:solidFill>
                <a:latin typeface="Museo Cyrl 700" pitchFamily="3" charset="0"/>
                <a:ea typeface="Museo Cyrl 700" pitchFamily="3" charset="0"/>
                <a:cs typeface="Museo Cyrl 700" pitchFamily="3" charset="0"/>
              </a:defRPr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Blogger Sans Medium" pitchFamily="2" charset="0"/>
                <a:cs typeface="Times New Roman" panose="02020603050405020304" pitchFamily="18" charset="0"/>
              </a:rPr>
              <a:t>Набор основных технических приёмов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Blogger Sans Medium" pitchFamily="2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Blogger Sans Medium" pitchFamily="2" charset="0"/>
                <a:cs typeface="Times New Roman" panose="02020603050405020304" pitchFamily="18" charset="0"/>
              </a:rPr>
              <a:t>для создания художественного образа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ea typeface="Blogger Sans Medium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941" y="1298248"/>
            <a:ext cx="2112835" cy="14947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646" y="2793013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заливающее</a:t>
            </a:r>
          </a:p>
        </p:txBody>
      </p:sp>
      <p:pic>
        <p:nvPicPr>
          <p:cNvPr id="2050" name="Picture 2" descr="https://static.tildacdn.com/tild6631-3836-4333-a536-383534666235/IMG_3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6337" y="1298248"/>
            <a:ext cx="2242147" cy="14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02946" y="2796521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контурное</a:t>
            </a:r>
          </a:p>
        </p:txBody>
      </p:sp>
      <p:pic>
        <p:nvPicPr>
          <p:cNvPr id="2052" name="Picture 4" descr="https://sun9-44.userapi.com/sun9-32/impf/c854528/v854528021/789a6/dr7c483fy6w.jpg?size=800x450&amp;quality=96&amp;keep_aspect_ratio=1&amp;background=000000&amp;sign=de4135e7f958225f63dcee338608083d&amp;type=video_thum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4632" y="1298249"/>
            <a:ext cx="2389503" cy="14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68942" y="2796521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проекционное</a:t>
            </a:r>
          </a:p>
        </p:txBody>
      </p:sp>
      <p:pic>
        <p:nvPicPr>
          <p:cNvPr id="12" name="Picture 6" descr="https://uk-parkovaya.ru/wp-content/uploads/c/2/0/c20c5684dcb2c0822e4043b8dd09e8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2766" y="1298248"/>
            <a:ext cx="1628264" cy="14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52196" y="2793013"/>
            <a:ext cx="119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локальное</a:t>
            </a:r>
          </a:p>
        </p:txBody>
      </p:sp>
      <p:pic>
        <p:nvPicPr>
          <p:cNvPr id="2056" name="Picture 8" descr="https://fermer.blog/media/res/1/8/0/6/0/7/180607.q6f3ic.8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940" y="3237782"/>
            <a:ext cx="2112835" cy="141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43780" y="4657110"/>
            <a:ext cx="151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ландшафтное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6337" y="3255768"/>
            <a:ext cx="2242147" cy="140134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322056" y="465711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инамическое цветное</a:t>
            </a:r>
          </a:p>
        </p:txBody>
      </p:sp>
      <p:pic>
        <p:nvPicPr>
          <p:cNvPr id="19" name="Picture 6" descr="https://storage.yandexcloud.net/moskvichmag/uploads/2018/12/bear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2765" y="3255768"/>
            <a:ext cx="1628264" cy="140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731407" y="4657110"/>
            <a:ext cx="2034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иллюминационное</a:t>
            </a:r>
          </a:p>
        </p:txBody>
      </p:sp>
      <p:pic>
        <p:nvPicPr>
          <p:cNvPr id="2060" name="Picture 12" descr="https://odstroy.ru/wp-content/uploads/a/6/6/a660ca091186a9bdc173ba9678161680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4631" y="3255768"/>
            <a:ext cx="2389503" cy="140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874178" y="4657110"/>
            <a:ext cx="1970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ветящийся фасад</a:t>
            </a:r>
          </a:p>
        </p:txBody>
      </p:sp>
      <p:sp>
        <p:nvSpPr>
          <p:cNvPr id="23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86166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</a:t>
            </a:r>
            <a:r>
              <a:rPr lang="ru-RU" sz="32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архитектурно-художественная </a:t>
            </a:r>
            <a:r>
              <a:rPr lang="ru-RU" sz="32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подсветка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35464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133" y="2151832"/>
            <a:ext cx="3344778" cy="1725436"/>
          </a:xfrm>
          <a:prstGeom prst="rect">
            <a:avLst/>
          </a:prstGeom>
        </p:spPr>
      </p:pic>
      <p:pic>
        <p:nvPicPr>
          <p:cNvPr id="7172" name="Picture 4" descr="vk.com/antontitov_r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245" y="672611"/>
            <a:ext cx="958260" cy="9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44780" y="672611"/>
            <a:ext cx="57992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 вид светового оформления, который используется для освещения фасадов зданий (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прим. -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где мосты и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с целью </a:t>
            </a:r>
            <a:r>
              <a:rPr lang="ru-RU" sz="280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выделения значимых элементов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00185" y="692373"/>
            <a:ext cx="2273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апреля 2021г</a:t>
            </a:r>
            <a:endParaRPr lang="en-US" sz="30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130" y="1588575"/>
            <a:ext cx="29236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ГУП </a:t>
            </a:r>
            <a:r>
              <a:rPr lang="en-US" sz="3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3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Моссвет</a:t>
            </a:r>
            <a:r>
              <a:rPr lang="en-US" sz="3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0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s://static.tildacdn.com/tild6631-3836-4333-a536-383534666235/IMG_32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8722" y="3195706"/>
            <a:ext cx="2242147" cy="14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455331" y="4693979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контурное</a:t>
            </a:r>
          </a:p>
        </p:txBody>
      </p:sp>
      <p:pic>
        <p:nvPicPr>
          <p:cNvPr id="21" name="Picture 6" descr="https://uk-parkovaya.ru/wp-content/uploads/c/2/0/c20c5684dcb2c0822e4043b8dd09e8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5151" y="3195706"/>
            <a:ext cx="1628264" cy="14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604581" y="4690471"/>
            <a:ext cx="119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39101" y="3195706"/>
            <a:ext cx="1104900" cy="1400175"/>
          </a:xfrm>
          <a:prstGeom prst="rect">
            <a:avLst/>
          </a:prstGeom>
        </p:spPr>
      </p:pic>
      <p:sp>
        <p:nvSpPr>
          <p:cNvPr id="23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236236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BHAgAAtwIAAIEzAAB7BQAAEAAAAA=="/>
              </a:ext>
            </a:extLst>
          </p:cNvSpPr>
          <p:nvPr>
            <p:ph type="title"/>
          </p:nvPr>
        </p:nvSpPr>
        <p:spPr>
          <a:xfrm>
            <a:off x="0" y="0"/>
            <a:ext cx="9144000" cy="5486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algn="ctr"/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</a:t>
            </a:r>
            <a:r>
              <a:rPr lang="ru-RU" sz="32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архитектурно-художественная </a:t>
            </a:r>
            <a:r>
              <a:rPr lang="ru-RU" sz="32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подсветка</a:t>
            </a:r>
            <a:endParaRPr lang="en-US" sz="32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268" y="1403542"/>
            <a:ext cx="2325103" cy="227343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2920" y="3640806"/>
            <a:ext cx="2971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безопасности с внутренней ПОДСВЕТКОЙ</a:t>
            </a:r>
            <a:endParaRPr lang="en-US" sz="26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5452" y="1480806"/>
            <a:ext cx="2928227" cy="219617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6085452" y="3750741"/>
            <a:ext cx="30585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</a:p>
          <a:p>
            <a:pPr algn="ctr"/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где-то тут)</a:t>
            </a:r>
            <a:endParaRPr lang="en-US" sz="30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92546" y="1480806"/>
            <a:ext cx="2756055" cy="21600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3084673" y="3873852"/>
            <a:ext cx="2971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ПОДСВЕТКА Монитора</a:t>
            </a:r>
            <a:endParaRPr lang="en-US" sz="26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50063" y="622405"/>
            <a:ext cx="3577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lighting</a:t>
            </a:r>
            <a:endParaRPr lang="en-US" sz="40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31425" y="622405"/>
            <a:ext cx="3308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ПОДСВЕТК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en-US" sz="4000" b="0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6" descr="https://img0.liveinternet.ru/images/attach/c/0/119/955/119955776_ravn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2349" y="829908"/>
            <a:ext cx="568148" cy="43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404236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D3D65"/>
      </a:dk2>
      <a:lt2>
        <a:srgbClr val="BE0009"/>
      </a:lt2>
      <a:accent1>
        <a:srgbClr val="1C4C74"/>
      </a:accent1>
      <a:accent2>
        <a:srgbClr val="2C6D92"/>
      </a:accent2>
      <a:accent3>
        <a:srgbClr val="FFFFFF"/>
      </a:accent3>
      <a:accent4>
        <a:srgbClr val="000000"/>
      </a:accent4>
      <a:accent5>
        <a:srgbClr val="ABB2BC"/>
      </a:accent5>
      <a:accent6>
        <a:srgbClr val="276284"/>
      </a:accent6>
      <a:hlink>
        <a:srgbClr val="4797B9"/>
      </a:hlink>
      <a:folHlink>
        <a:srgbClr val="65C3E3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0" marR="0" indent="0" algn="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Cambria" pitchFamily="18" charset="0"/>
            <a:ea typeface="Cambria" pitchFamily="18" charset="0"/>
          </a:defRPr>
        </a:defPPr>
      </a:lstStyle>
    </a:tx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BE0009"/>
        </a:dk2>
        <a:lt2>
          <a:srgbClr val="0D3D65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BE0009"/>
        </a:dk2>
        <a:lt2>
          <a:srgbClr val="0D3D65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</TotalTime>
  <Words>2417</Words>
  <Application>Microsoft Office PowerPoint</Application>
  <PresentationFormat>Экран (16:9)</PresentationFormat>
  <Paragraphs>247</Paragraphs>
  <Slides>35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Presentation</vt:lpstr>
      <vt:lpstr>Специальное оформление</vt:lpstr>
      <vt:lpstr>КАК ВО ВРЕМЯ ИМПОРТОЗАМЕЩЕНИЯ И УДЕШЕВЛЕНИЯ ПРОЕКТЫ АХО ПРЕВРАЩАЮТСЯ В АХП</vt:lpstr>
      <vt:lpstr>Слайд 2</vt:lpstr>
      <vt:lpstr>Слайд 3</vt:lpstr>
      <vt:lpstr>Слайд 4</vt:lpstr>
      <vt:lpstr>Скучная “нормативка” с цифрами и определениями</vt:lpstr>
      <vt:lpstr>Архитектурно–художественное освещение (АХО)</vt:lpstr>
      <vt:lpstr>Набор основных технических приёмов для создания художественного образа</vt:lpstr>
      <vt:lpstr>АХП – архитектурно-художественная подсветка</vt:lpstr>
      <vt:lpstr>АХП – архитектурно-художественная подсветка</vt:lpstr>
      <vt:lpstr>АХП и АХО</vt:lpstr>
      <vt:lpstr>Российский светодизайн</vt:lpstr>
      <vt:lpstr>Вы не понимаете - это другое</vt:lpstr>
      <vt:lpstr>Слайд 13</vt:lpstr>
      <vt:lpstr>Эксплуатация - Типовые проблемы с АХО</vt:lpstr>
      <vt:lpstr>Монтаж прибор - Типовые проблемы с АХО</vt:lpstr>
      <vt:lpstr>Монтаж прибор - Типовые проблемы с АХО</vt:lpstr>
      <vt:lpstr>Монтаж прибор - Типовые проблемы с АХО</vt:lpstr>
      <vt:lpstr>Монтаж прибор - Типовые проблемы с АХО</vt:lpstr>
      <vt:lpstr>Монтаж прибор - Типовые проблемы с АХО</vt:lpstr>
      <vt:lpstr>Вода (IPxx) - Типовые проблемы с АХО</vt:lpstr>
      <vt:lpstr>Вода (IPxx) - Типовые проблемы с АХО</vt:lpstr>
      <vt:lpstr>Вода (IPxx) - Типовые проблемы с АХО</vt:lpstr>
      <vt:lpstr>Вода (IPxx) - Типовые проблемы с АХО</vt:lpstr>
      <vt:lpstr>Электричество - Типовые проблемы с АХО</vt:lpstr>
      <vt:lpstr>Электричество - Типовые проблемы с АХО</vt:lpstr>
      <vt:lpstr>Электричество - Типовые проблемы с АХО</vt:lpstr>
      <vt:lpstr>Электричество - Типовые проблемы с АХО</vt:lpstr>
      <vt:lpstr>Слайд 28</vt:lpstr>
      <vt:lpstr>Мотивация светодизайнеров при выборе оборудования</vt:lpstr>
      <vt:lpstr>Мотивация светодизайнеров при выборе оборудования</vt:lpstr>
      <vt:lpstr>Мотивация светодизайнеров при выборе оборудования</vt:lpstr>
      <vt:lpstr>ГУП “МОССВЕТ” - огромный груз ответственности по контролю за ОУ</vt:lpstr>
      <vt:lpstr>ГУП “МОССВЕТ” и Архбюро/Светостудии - Вы на передовой, и Вашу работу в итоге видят простые люди. На Вас огромный груз ответственности - не обесценивайте знания и скрупулёзный труд Светотехников и Светодизайнеров - не превращайте АХО в АХП</vt:lpstr>
      <vt:lpstr>Спокойствия в это сложное время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 Presentation</dc:title>
  <dc:creator>Paul Ivanov</dc:creator>
  <cp:lastModifiedBy>jiv</cp:lastModifiedBy>
  <cp:revision>454</cp:revision>
  <dcterms:created xsi:type="dcterms:W3CDTF">2013-05-29T15:32:45Z</dcterms:created>
  <dcterms:modified xsi:type="dcterms:W3CDTF">2022-04-20T12:31:53Z</dcterms:modified>
</cp:coreProperties>
</file>