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361" r:id="rId2"/>
    <p:sldId id="500" r:id="rId3"/>
    <p:sldId id="474" r:id="rId4"/>
    <p:sldId id="475" r:id="rId5"/>
    <p:sldId id="498" r:id="rId6"/>
    <p:sldId id="504" r:id="rId7"/>
    <p:sldId id="501" r:id="rId8"/>
    <p:sldId id="516" r:id="rId9"/>
    <p:sldId id="502" r:id="rId10"/>
    <p:sldId id="505" r:id="rId11"/>
    <p:sldId id="535" r:id="rId12"/>
    <p:sldId id="506" r:id="rId13"/>
    <p:sldId id="507" r:id="rId14"/>
    <p:sldId id="508" r:id="rId15"/>
    <p:sldId id="509" r:id="rId16"/>
    <p:sldId id="510" r:id="rId17"/>
    <p:sldId id="534" r:id="rId18"/>
    <p:sldId id="512" r:id="rId19"/>
    <p:sldId id="528" r:id="rId20"/>
    <p:sldId id="527" r:id="rId21"/>
    <p:sldId id="530" r:id="rId22"/>
    <p:sldId id="529" r:id="rId23"/>
    <p:sldId id="531" r:id="rId24"/>
    <p:sldId id="520" r:id="rId25"/>
    <p:sldId id="533" r:id="rId26"/>
    <p:sldId id="532" r:id="rId27"/>
    <p:sldId id="513" r:id="rId28"/>
    <p:sldId id="526" r:id="rId29"/>
    <p:sldId id="517" r:id="rId30"/>
    <p:sldId id="523" r:id="rId31"/>
    <p:sldId id="521" r:id="rId32"/>
    <p:sldId id="522" r:id="rId33"/>
    <p:sldId id="524" r:id="rId34"/>
    <p:sldId id="525" r:id="rId35"/>
    <p:sldId id="514" r:id="rId36"/>
    <p:sldId id="515" r:id="rId37"/>
    <p:sldId id="496" r:id="rId38"/>
    <p:sldId id="461" r:id="rId39"/>
  </p:sldIdLst>
  <p:sldSz cx="9144000" cy="5143500" type="screen16x9"/>
  <p:notesSz cx="10234613" cy="7102475"/>
  <p:defaultTextStyle/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FF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38ACA"/>
    <a:srgbClr val="F7F7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  <p:ext uri="smNativeData">
      <pr:smAppRevision xmlns="" xmlns:pr="smNativeData" dt="1544778278" val="76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60862" autoAdjust="0"/>
  </p:normalViewPr>
  <p:slideViewPr>
    <p:cSldViewPr snapToGrid="0" snapToObjects="1">
      <p:cViewPr varScale="1">
        <p:scale>
          <a:sx n="92" d="100"/>
          <a:sy n="92" d="100"/>
        </p:scale>
        <p:origin x="-2484" y="-102"/>
      </p:cViewPr>
      <p:guideLst>
        <p:guide orient="horz" pos="1620"/>
        <p:guide pos="2880"/>
      </p:guideLst>
    </p:cSldViewPr>
  </p:slideViewPr>
  <p:outlineViewPr>
    <p:cViewPr>
      <p:scale>
        <a:sx n="303" d="100"/>
        <a:sy n="303" d="100"/>
      </p:scale>
      <p:origin x="43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 snapToGrid="0" snapToObjects="1">
      <p:cViewPr>
        <p:scale>
          <a:sx n="126" d="100"/>
          <a:sy n="126" d="100"/>
        </p:scale>
        <p:origin x="280" y="39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NZnH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EgbAAAvAgAAEAAAAA=="/>
              </a:ext>
            </a:extLst>
          </p:cNvSpPr>
          <p:nvPr>
            <p:ph type="hdr" sz="quarter"/>
          </p:nvPr>
        </p:nvSpPr>
        <p:spPr>
          <a:xfrm>
            <a:off x="0" y="0"/>
            <a:ext cx="4434840" cy="3549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algn="l">
              <a:defRPr lang="zh-CN" sz="1300"/>
            </a:pPr>
            <a:endParaRPr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qIwAAAAAAAPI+AAAvAgAAEAAAAA=="/>
              </a:ext>
            </a:extLst>
          </p:cNvSpPr>
          <p:nvPr>
            <p:ph type="dt" sz="quarter" idx="1"/>
          </p:nvPr>
        </p:nvSpPr>
        <p:spPr>
          <a:xfrm>
            <a:off x="5797550" y="0"/>
            <a:ext cx="4434840" cy="3549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algn="r">
              <a:defRPr lang="en-US" sz="1300"/>
            </a:pPr>
            <a:fld id="{3FC65112-5CD2-93A7-9C7E-AAF21F306AFF}" type="datetime1">
              <a:rPr lang="ru-RU"/>
              <a:pPr algn="r">
                <a:defRPr lang="en-US" sz="1300"/>
              </a:pPr>
              <a:t>21.04.22</a:t>
            </a:fld>
            <a:endParaRPr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gCkAAEgbAACvKwAAEAAAAA=="/>
              </a:ext>
            </a:extLst>
          </p:cNvSpPr>
          <p:nvPr>
            <p:ph type="ftr" sz="quarter" idx="2"/>
          </p:nvPr>
        </p:nvSpPr>
        <p:spPr>
          <a:xfrm>
            <a:off x="0" y="6746240"/>
            <a:ext cx="4434840" cy="3549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b">
            <a:prstTxWarp prst="textNoShape">
              <a:avLst/>
            </a:prstTxWarp>
          </a:bodyPr>
          <a:lstStyle/>
          <a:p>
            <a:pPr algn="l">
              <a:defRPr lang="zh-CN" sz="1300"/>
            </a:pPr>
            <a:endParaRPr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qIwAAgCkAAPI+AACvKwAAEAAAAA=="/>
              </a:ext>
            </a:extLst>
          </p:cNvSpPr>
          <p:nvPr>
            <p:ph type="sldNum" sz="quarter" idx="3"/>
          </p:nvPr>
        </p:nvSpPr>
        <p:spPr>
          <a:xfrm>
            <a:off x="5797550" y="6746240"/>
            <a:ext cx="4434840" cy="3549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b">
            <a:prstTxWarp prst="textNoShape">
              <a:avLst/>
            </a:prstTxWarp>
          </a:bodyPr>
          <a:lstStyle/>
          <a:p>
            <a:pPr algn="r">
              <a:defRPr lang="en-US" sz="1300"/>
            </a:pPr>
            <a:fld id="{3FC64DFE-B0D2-93BB-9C7E-46EE03306A13}" type="slidenum">
              <a:rPr/>
              <a:pPr algn="r">
                <a:defRPr lang="en-US" sz="1300"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410549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EgbAAAvAgAAEAAAAA=="/>
              </a:ext>
            </a:extLst>
          </p:cNvSpPr>
          <p:nvPr>
            <p:ph type="hdr" sz="quarter"/>
          </p:nvPr>
        </p:nvSpPr>
        <p:spPr>
          <a:xfrm>
            <a:off x="0" y="0"/>
            <a:ext cx="4434840" cy="3549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algn="l">
              <a:defRPr lang="zh-CN" sz="1300"/>
            </a:pPr>
            <a:endParaRPr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qIwAAAAAAAPI+AAAvAgAAEAAAAA=="/>
              </a:ext>
            </a:extLst>
          </p:cNvSpPr>
          <p:nvPr>
            <p:ph type="dt" idx="1"/>
          </p:nvPr>
        </p:nvSpPr>
        <p:spPr>
          <a:xfrm>
            <a:off x="5797550" y="0"/>
            <a:ext cx="4434840" cy="3549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algn="r">
              <a:defRPr lang="en-US" sz="1300"/>
            </a:pPr>
            <a:fld id="{3FC6357E-30D2-93C3-9C7E-C6967B306A93}" type="datetime1">
              <a:rPr lang="ru-RU"/>
              <a:pPr algn="r">
                <a:defRPr lang="en-US" sz="1300"/>
              </a:pPr>
              <a:t>21.04.22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 idx="2"/>
          </p:nvPr>
        </p:nvSpPr>
        <p:spPr>
          <a:xfrm>
            <a:off x="2749550" y="533400"/>
            <a:ext cx="4735830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ctr">
            <a:prstTxWarp prst="textNoShape">
              <a:avLst/>
            </a:prstTxWarp>
          </a:bodyPr>
          <a:lstStyle/>
          <a:p>
            <a:pPr>
              <a:defRPr lang="zh-CN"/>
            </a:pPr>
            <a:endParaRPr/>
          </a:p>
        </p:txBody>
      </p:sp>
      <p:sp>
        <p:nvSpPr>
          <p:cNvPr id="5" name="Notes Placeholder 4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gAAwRQAAKo4AABqKAAAEAAAAA=="/>
              </a:ext>
            </a:extLst>
          </p:cNvSpPr>
          <p:nvPr>
            <p:ph type="body" idx="3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gCkAAEgbAACvKwAAEAAAAA=="/>
              </a:ext>
            </a:extLst>
          </p:cNvSpPr>
          <p:nvPr>
            <p:ph type="ftr" sz="quarter" idx="4"/>
          </p:nvPr>
        </p:nvSpPr>
        <p:spPr>
          <a:xfrm>
            <a:off x="0" y="6746240"/>
            <a:ext cx="4434840" cy="3549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b">
            <a:prstTxWarp prst="textNoShape">
              <a:avLst/>
            </a:prstTxWarp>
          </a:bodyPr>
          <a:lstStyle/>
          <a:p>
            <a:pPr algn="l">
              <a:defRPr lang="zh-CN" sz="1300"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qIwAAgCkAAPI+AACvKwAAEAAAAA=="/>
              </a:ext>
            </a:extLst>
          </p:cNvSpPr>
          <p:nvPr>
            <p:ph type="sldNum" sz="quarter" idx="5"/>
          </p:nvPr>
        </p:nvSpPr>
        <p:spPr>
          <a:xfrm>
            <a:off x="5797550" y="6746240"/>
            <a:ext cx="4434840" cy="3549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b">
            <a:prstTxWarp prst="textNoShape">
              <a:avLst/>
            </a:prstTxWarp>
          </a:bodyPr>
          <a:lstStyle/>
          <a:p>
            <a:pPr algn="r">
              <a:defRPr lang="en-US" sz="1300"/>
            </a:pPr>
            <a:fld id="{3FC65064-2AD2-93A6-9C7E-DCF31E306A89}" type="slidenum">
              <a:rPr/>
              <a:pPr algn="r">
                <a:defRPr lang="en-US" sz="1300"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648764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49550" y="533400"/>
            <a:ext cx="4735513" cy="2663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Меня зовут Сапрыкин Андрей, я работаю в компании Лед-</a:t>
            </a:r>
            <a:r>
              <a:rPr lang="ru-RU" sz="1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Компонентс</a:t>
            </a: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Техническим директором и уже более 10 лет занимаюсь разработкой светодиодных светильников и Систем управления освещением, а также подбором технических решений и оптико-электронных комплектующих для заказчиков.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Моя сегодняшняя презентация рассчитана на 25 минут моего доклада и на 5 минут общения с Вами. Мой доклад называется - </a:t>
            </a:r>
            <a:r>
              <a:rPr lang="ru-RU" sz="1200" b="0" i="0" u="none" strike="noStrike" kern="1" spc="0" baseline="0" dirty="0" smtClean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rPr>
              <a:t>Влияние температуры на параметры светильников для спортивного освещения и объектов РЖД. </a:t>
            </a:r>
            <a:r>
              <a:rPr lang="ru-RU" sz="1200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 начинаем…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023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Физическое повреждение светодиода из-за перегрева при его использовании на высоком токе или повышенной внешней </a:t>
            </a:r>
            <a:r>
              <a:rPr lang="ru-RU" dirty="0" smtClean="0"/>
              <a:t>температуре </a:t>
            </a:r>
            <a:r>
              <a:rPr lang="ru-RU" dirty="0" smtClean="0"/>
              <a:t>из-за недостаточного</a:t>
            </a:r>
            <a:r>
              <a:rPr lang="ru-RU" baseline="0" dirty="0" smtClean="0"/>
              <a:t> </a:t>
            </a:r>
            <a:r>
              <a:rPr lang="ru-RU" dirty="0" smtClean="0"/>
              <a:t>теплоотвода</a:t>
            </a:r>
            <a:r>
              <a:rPr lang="ru-RU" baseline="0" dirty="0" smtClean="0"/>
              <a:t> или ошибок в монтаже на </a:t>
            </a:r>
            <a:r>
              <a:rPr lang="ru-RU" baseline="0" dirty="0" smtClean="0"/>
              <a:t>радиаторе-корпусе - </a:t>
            </a:r>
            <a:r>
              <a:rPr lang="ru-RU" baseline="0" dirty="0" smtClean="0"/>
              <a:t>это очень серьезная </a:t>
            </a:r>
            <a:r>
              <a:rPr lang="ru-RU" baseline="0" dirty="0" smtClean="0"/>
              <a:t>проблема. И, </a:t>
            </a:r>
            <a:r>
              <a:rPr lang="ru-RU" baseline="0" dirty="0" smtClean="0"/>
              <a:t>если лет 5 назад это была колоссальная проблема </a:t>
            </a:r>
            <a:r>
              <a:rPr lang="ru-RU" dirty="0" smtClean="0"/>
              <a:t>на </a:t>
            </a:r>
            <a:r>
              <a:rPr lang="ru-RU" dirty="0" smtClean="0"/>
              <a:t>улицах и в промышленных </a:t>
            </a:r>
            <a:r>
              <a:rPr lang="ru-RU" dirty="0" smtClean="0"/>
              <a:t>цехах,</a:t>
            </a:r>
            <a:r>
              <a:rPr lang="ru-RU" baseline="0" dirty="0" smtClean="0"/>
              <a:t> </a:t>
            </a:r>
            <a:r>
              <a:rPr lang="ru-RU" baseline="0" dirty="0" smtClean="0"/>
              <a:t>то сейчас </a:t>
            </a:r>
            <a:r>
              <a:rPr lang="ru-RU" baseline="0" dirty="0" smtClean="0"/>
              <a:t>она чаще </a:t>
            </a:r>
            <a:r>
              <a:rPr lang="ru-RU" baseline="0" dirty="0" smtClean="0"/>
              <a:t>всего </a:t>
            </a:r>
            <a:r>
              <a:rPr lang="ru-RU" baseline="0" dirty="0" smtClean="0"/>
              <a:t>имеет место быть во </a:t>
            </a:r>
            <a:r>
              <a:rPr lang="ru-RU" baseline="0" dirty="0" smtClean="0"/>
              <a:t>внутреннем </a:t>
            </a:r>
            <a:r>
              <a:rPr lang="ru-RU" baseline="0" dirty="0" smtClean="0"/>
              <a:t>освещении, </a:t>
            </a:r>
            <a:r>
              <a:rPr lang="ru-RU" baseline="0" dirty="0" smtClean="0"/>
              <a:t>в светильниках локального </a:t>
            </a:r>
            <a:r>
              <a:rPr lang="ru-RU" baseline="0" dirty="0" smtClean="0"/>
              <a:t>освещения, </a:t>
            </a:r>
            <a:r>
              <a:rPr lang="ru-RU" baseline="0" dirty="0" smtClean="0"/>
              <a:t>так называемых </a:t>
            </a:r>
            <a:r>
              <a:rPr lang="ru-RU" baseline="0" dirty="0" err="1" smtClean="0"/>
              <a:t>даунлайтах</a:t>
            </a:r>
            <a:r>
              <a:rPr lang="ru-RU" baseline="0" dirty="0" smtClean="0"/>
              <a:t> и треках</a:t>
            </a:r>
            <a:r>
              <a:rPr lang="en-US" baseline="0" dirty="0" smtClean="0"/>
              <a:t>,</a:t>
            </a:r>
            <a:r>
              <a:rPr lang="ru-RU" baseline="0" dirty="0" smtClean="0"/>
              <a:t> в которых устанавливаются светодиоды типа </a:t>
            </a:r>
            <a:r>
              <a:rPr lang="en-US" baseline="0" dirty="0" smtClean="0"/>
              <a:t>COB </a:t>
            </a:r>
            <a:r>
              <a:rPr lang="ru-RU" baseline="0" dirty="0" smtClean="0"/>
              <a:t>и у которых часто повреждается </a:t>
            </a:r>
            <a:r>
              <a:rPr lang="ru-RU" baseline="0" dirty="0" smtClean="0"/>
              <a:t>люминофор, и, </a:t>
            </a:r>
            <a:r>
              <a:rPr lang="ru-RU" baseline="0" dirty="0" smtClean="0"/>
              <a:t>конечно </a:t>
            </a:r>
            <a:r>
              <a:rPr lang="ru-RU" baseline="0" dirty="0" smtClean="0"/>
              <a:t>же, </a:t>
            </a:r>
            <a:r>
              <a:rPr lang="ru-RU" baseline="0" dirty="0" smtClean="0"/>
              <a:t>наблюдается понижение светового потока и деградация цветности со смещением зачастую в синюю область из-за выгорания люминофора.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054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Собственно очередной пример </a:t>
            </a:r>
            <a:r>
              <a:rPr lang="ru-RU" smtClean="0"/>
              <a:t>повреждения</a:t>
            </a:r>
            <a:r>
              <a:rPr lang="ru-RU" baseline="0" smtClean="0"/>
              <a:t> люминофора </a:t>
            </a:r>
            <a:r>
              <a:rPr lang="ru-RU" baseline="0" dirty="0" smtClean="0"/>
              <a:t>прям над Вашими головами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5195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К сожалению некачественные платы тоже существуют - редкая проблема, но с ней тоже приходилось сталкиваться 7 лет назад,</a:t>
            </a:r>
            <a:r>
              <a:rPr lang="ru-RU" baseline="0" dirty="0" smtClean="0"/>
              <a:t> когда один российский производитель свои платы делал без использования азиатских </a:t>
            </a:r>
            <a:r>
              <a:rPr lang="ru-RU" baseline="0" dirty="0" smtClean="0"/>
              <a:t>заготовок. Платы </a:t>
            </a:r>
            <a:r>
              <a:rPr lang="ru-RU" baseline="0" dirty="0" smtClean="0"/>
              <a:t>из-за плохой адгезии </a:t>
            </a:r>
            <a:r>
              <a:rPr lang="ru-RU" baseline="0" dirty="0" err="1" smtClean="0"/>
              <a:t>препрега</a:t>
            </a:r>
            <a:r>
              <a:rPr lang="ru-RU" baseline="0" dirty="0" smtClean="0"/>
              <a:t> вздувались после нагрева из-за установленных мощных светодиодов. С азиатскими платами я такого не наблюдал, но всегда бывает первый раз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140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До</a:t>
            </a:r>
            <a:r>
              <a:rPr lang="ru-RU" baseline="0" dirty="0" smtClean="0"/>
              <a:t> сих пор часто встречающиеся проблемы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  <a:tabLst/>
              <a:defRPr/>
            </a:pPr>
            <a:r>
              <a:rPr lang="ru-RU" baseline="0" dirty="0" smtClean="0"/>
              <a:t>это пожелтение вторичной оптики из-за нагрева от светодиода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  <a:tabLst/>
              <a:defRPr/>
            </a:pPr>
            <a:r>
              <a:rPr lang="ru-RU" baseline="0" dirty="0" smtClean="0"/>
              <a:t>некачественный </a:t>
            </a:r>
            <a:r>
              <a:rPr lang="ru-RU" baseline="0" dirty="0" err="1" smtClean="0"/>
              <a:t>клеющий</a:t>
            </a:r>
            <a:r>
              <a:rPr lang="ru-RU" baseline="0" dirty="0" smtClean="0"/>
              <a:t> слой и линзы под внешней вибрацией просто отваливаются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  <a:tabLst/>
              <a:defRPr/>
            </a:pPr>
            <a:r>
              <a:rPr lang="ru-RU" baseline="0" dirty="0" smtClean="0"/>
              <a:t>на популярных линзах </a:t>
            </a:r>
            <a:r>
              <a:rPr lang="ru-RU" baseline="0" dirty="0" err="1" smtClean="0"/>
              <a:t>аля</a:t>
            </a:r>
            <a:r>
              <a:rPr lang="ru-RU" baseline="0" dirty="0" smtClean="0"/>
              <a:t> </a:t>
            </a:r>
            <a:r>
              <a:rPr lang="en-US" baseline="0" dirty="0" smtClean="0"/>
              <a:t>IP-2x6 </a:t>
            </a:r>
            <a:r>
              <a:rPr lang="ru-RU" baseline="0" dirty="0" smtClean="0"/>
              <a:t>для удешевления вместо дорогого и гибкого в широком температурном диапазоне силикона используют ТЭП -</a:t>
            </a:r>
            <a:r>
              <a:rPr lang="ru-RU" sz="1200" b="0" i="0" u="none" strike="noStrike" kern="1" spc="0" baseline="0" dirty="0" smtClean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rPr>
              <a:t>Термоэластопласт</a:t>
            </a:r>
            <a:endParaRPr lang="ru-RU" b="0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121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Самая</a:t>
            </a:r>
            <a:r>
              <a:rPr lang="ru-RU" baseline="0" dirty="0" smtClean="0"/>
              <a:t> распространённая причина рекламаций после проблем с электричеством </a:t>
            </a:r>
            <a:r>
              <a:rPr lang="ru-RU" baseline="0" dirty="0" smtClean="0"/>
              <a:t>– «Ваш </a:t>
            </a:r>
            <a:r>
              <a:rPr lang="ru-RU" baseline="0" dirty="0" smtClean="0"/>
              <a:t>блок питания сгорел и просим </a:t>
            </a:r>
            <a:r>
              <a:rPr lang="ru-RU" baseline="0" dirty="0" smtClean="0"/>
              <a:t>заменить». </a:t>
            </a:r>
            <a:r>
              <a:rPr lang="ru-RU" baseline="0" dirty="0" smtClean="0"/>
              <a:t>Открываешь БП, а внутри следы коррозии от воды, просишь заказчика прислать фото светильника и видишь, что он находится снаружи без отсека или в условном отсеке, а провода загнуты под 90градусов и вся талая вода скапливаясь на блоке питания проходит внутрь. Говоришь заказчику, что случай не гарантийный, так делать нельзя - он ругается и кричит, что на блоке питания написано </a:t>
            </a:r>
            <a:r>
              <a:rPr lang="en-US" baseline="0" dirty="0" smtClean="0"/>
              <a:t>IP67 </a:t>
            </a:r>
            <a:r>
              <a:rPr lang="ru-RU" baseline="0" dirty="0" smtClean="0"/>
              <a:t>и после этого начинаешь ему объяснять, что </a:t>
            </a:r>
            <a:r>
              <a:rPr lang="en-US" baseline="0" dirty="0" smtClean="0"/>
              <a:t>IP67 </a:t>
            </a:r>
            <a:r>
              <a:rPr lang="ru-RU" baseline="0" dirty="0" smtClean="0"/>
              <a:t>для блока питания и светильника - это по закону разные методы испытаний. Блок питания при проверке на </a:t>
            </a:r>
            <a:r>
              <a:rPr lang="en-US" baseline="0" dirty="0" smtClean="0"/>
              <a:t>IP67 </a:t>
            </a:r>
            <a:r>
              <a:rPr lang="ru-RU" baseline="0" dirty="0" smtClean="0"/>
              <a:t>даже в сеть 220В не надо подключать не говоря уже о том, что блоки насасывают воду скопившуюся в отсеке осенью или весной-зимой из-за того, что греют скопившийся на них снег и показываешь документ от компании </a:t>
            </a:r>
            <a:r>
              <a:rPr lang="en-US" baseline="0" dirty="0" smtClean="0"/>
              <a:t>INVENTRONICS</a:t>
            </a:r>
            <a:r>
              <a:rPr lang="ru-RU" baseline="0" dirty="0" smtClean="0"/>
              <a:t>, который это разжёвывает подробно, но увы многие это не воспринимают, так как считают, что надписи достаточно, а изучать документы у них нет ни </a:t>
            </a:r>
            <a:r>
              <a:rPr lang="ru-RU" baseline="0" dirty="0" smtClean="0"/>
              <a:t>времени, </a:t>
            </a:r>
            <a:r>
              <a:rPr lang="ru-RU" baseline="0" dirty="0" smtClean="0"/>
              <a:t>ни желания. 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254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Тоже часто встречающаяся проблема когда человек</a:t>
            </a:r>
            <a:r>
              <a:rPr lang="ru-RU" baseline="0" dirty="0" smtClean="0"/>
              <a:t> читает спецификацию на блок питания и видит указано, что максимальная температура </a:t>
            </a:r>
            <a:r>
              <a:rPr lang="en-US" baseline="0" dirty="0" err="1" smtClean="0"/>
              <a:t>Tc</a:t>
            </a:r>
            <a:r>
              <a:rPr lang="en-US" baseline="0" dirty="0" smtClean="0"/>
              <a:t>=90C </a:t>
            </a:r>
            <a:r>
              <a:rPr lang="ru-RU" baseline="0" dirty="0" smtClean="0"/>
              <a:t>и счастливый от своей находки бежит всем рассказывать, что теперь он может сделать светильник для горячих цехов с температурой окружающего воздуха под 70С. К сожалению это не так, так как </a:t>
            </a:r>
            <a:r>
              <a:rPr lang="en-US" baseline="0" dirty="0" err="1" smtClean="0"/>
              <a:t>Tc</a:t>
            </a:r>
            <a:r>
              <a:rPr lang="en-US" baseline="0" dirty="0" smtClean="0"/>
              <a:t> - </a:t>
            </a:r>
            <a:r>
              <a:rPr lang="ru-RU" baseline="0" dirty="0" smtClean="0"/>
              <a:t>это максимально допустимая температура на поверхности блока питания и обычно +70С при 80% нагрузке это максимально допустимая температура эксплуатации. Если Вам будут рассказывать о </a:t>
            </a:r>
            <a:r>
              <a:rPr lang="ru-RU" baseline="0" dirty="0" err="1" smtClean="0"/>
              <a:t>суперблоках</a:t>
            </a:r>
            <a:r>
              <a:rPr lang="ru-RU" baseline="0" dirty="0" smtClean="0"/>
              <a:t> </a:t>
            </a:r>
            <a:r>
              <a:rPr lang="ru-RU" baseline="0" dirty="0" smtClean="0"/>
              <a:t>питания, </a:t>
            </a:r>
            <a:r>
              <a:rPr lang="ru-RU" baseline="0" dirty="0" smtClean="0"/>
              <a:t>в которых нет электролитических </a:t>
            </a:r>
            <a:r>
              <a:rPr lang="ru-RU" baseline="0" dirty="0" smtClean="0"/>
              <a:t>конденсаторов, </a:t>
            </a:r>
            <a:r>
              <a:rPr lang="ru-RU" baseline="0" dirty="0" smtClean="0"/>
              <a:t>заменённых на керамику, то это </a:t>
            </a:r>
            <a:r>
              <a:rPr lang="ru-RU" baseline="0" dirty="0" smtClean="0"/>
              <a:t>- маркетинговый </a:t>
            </a:r>
            <a:r>
              <a:rPr lang="ru-RU" baseline="0" dirty="0" smtClean="0"/>
              <a:t>ход - такой блок питания по стоимости может быть в 2 раза выше, чем с электролитами, а максимальная температура у него будет такая же, так как внутри электронного источника питания находятся ещё индуктивности и полупроводники, которые при повышенной температуре работают, но срок службы становится заметно меньше и может не хватить на весь гарантийный период времени. Поэтому в таких помещениях блоки питания надо делать выносными и устанавливать их в зону где им не грозит перегрев.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4889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Защита блока питания от</a:t>
            </a:r>
            <a:r>
              <a:rPr lang="ru-RU" baseline="0" dirty="0" smtClean="0"/>
              <a:t> перегрева - это необходимая функция любого </a:t>
            </a:r>
            <a:r>
              <a:rPr lang="ru-RU" baseline="0" dirty="0" smtClean="0"/>
              <a:t>БП, </a:t>
            </a:r>
            <a:r>
              <a:rPr lang="ru-RU" baseline="0" dirty="0" smtClean="0"/>
              <a:t>и программируемые </a:t>
            </a:r>
            <a:r>
              <a:rPr lang="ru-RU" baseline="0" dirty="0" smtClean="0"/>
              <a:t>БП, в отличие </a:t>
            </a:r>
            <a:r>
              <a:rPr lang="ru-RU" baseline="0" dirty="0" smtClean="0"/>
              <a:t>от </a:t>
            </a:r>
            <a:r>
              <a:rPr lang="ru-RU" baseline="0" dirty="0" smtClean="0"/>
              <a:t>простых, </a:t>
            </a:r>
            <a:r>
              <a:rPr lang="ru-RU" baseline="0" dirty="0" smtClean="0"/>
              <a:t>имеют больше возможностей по защите от перегрева.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788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Но не только</a:t>
            </a:r>
            <a:r>
              <a:rPr lang="ru-RU" baseline="0" dirty="0" smtClean="0"/>
              <a:t> перегрев является проблемой, но и пониженные температуры также представляют проблему как для блоков питания, так и для других </a:t>
            </a:r>
            <a:r>
              <a:rPr lang="ru-RU" baseline="0" dirty="0" smtClean="0"/>
              <a:t>компонентов, </a:t>
            </a:r>
            <a:r>
              <a:rPr lang="ru-RU" baseline="0" dirty="0" smtClean="0"/>
              <a:t>особенно для светодиодов. </a:t>
            </a:r>
            <a:endParaRPr lang="ru-R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baseline="0" dirty="0" smtClean="0"/>
              <a:t>Очень </a:t>
            </a:r>
            <a:r>
              <a:rPr lang="ru-RU" baseline="0" dirty="0" smtClean="0"/>
              <a:t>мало производителей блоков питания, которые </a:t>
            </a:r>
            <a:r>
              <a:rPr lang="ru-RU" baseline="0" dirty="0" smtClean="0"/>
              <a:t>разрешают в </a:t>
            </a:r>
            <a:r>
              <a:rPr lang="ru-RU" baseline="0" dirty="0" smtClean="0"/>
              <a:t>своих спецификациях работу от -60С как это делает производитель </a:t>
            </a:r>
            <a:r>
              <a:rPr lang="en-US" baseline="0" dirty="0" smtClean="0"/>
              <a:t>MOONS </a:t>
            </a:r>
            <a:r>
              <a:rPr lang="ru-RU" baseline="0" dirty="0" smtClean="0"/>
              <a:t>и ещё меньше производителей, которые делают интересные функции по защите компонентов БП и светодиодов от повреждений связанных с </a:t>
            </a:r>
            <a:r>
              <a:rPr lang="en-US" baseline="0" dirty="0" smtClean="0"/>
              <a:t>“</a:t>
            </a:r>
            <a:r>
              <a:rPr lang="ru-RU" baseline="0" dirty="0" smtClean="0"/>
              <a:t>импульсным</a:t>
            </a:r>
            <a:r>
              <a:rPr lang="en-US" baseline="0" dirty="0" smtClean="0"/>
              <a:t>”</a:t>
            </a:r>
            <a:r>
              <a:rPr lang="ru-RU" baseline="0" dirty="0" smtClean="0"/>
              <a:t> </a:t>
            </a:r>
            <a:r>
              <a:rPr lang="ru-RU" baseline="0" dirty="0" smtClean="0"/>
              <a:t>включением, </a:t>
            </a:r>
            <a:r>
              <a:rPr lang="ru-RU" baseline="0" dirty="0" smtClean="0"/>
              <a:t>из-за </a:t>
            </a:r>
            <a:r>
              <a:rPr lang="ru-RU" baseline="0" dirty="0" smtClean="0"/>
              <a:t>которого происходят повреждения, </a:t>
            </a:r>
            <a:r>
              <a:rPr lang="ru-RU" baseline="0" dirty="0" smtClean="0"/>
              <a:t>уменьшающие срок службы светильников. </a:t>
            </a:r>
            <a:endParaRPr lang="ru-R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baseline="0" dirty="0" smtClean="0"/>
              <a:t>MOONS </a:t>
            </a:r>
            <a:r>
              <a:rPr lang="ru-RU" baseline="0" dirty="0" smtClean="0"/>
              <a:t>реализовал функцию </a:t>
            </a:r>
            <a:r>
              <a:rPr lang="en-US" baseline="0" dirty="0" smtClean="0"/>
              <a:t>“</a:t>
            </a:r>
            <a:r>
              <a:rPr lang="ru-RU" baseline="0" dirty="0" smtClean="0"/>
              <a:t>плавного</a:t>
            </a:r>
            <a:r>
              <a:rPr lang="en-US" baseline="0" dirty="0" smtClean="0"/>
              <a:t>”</a:t>
            </a:r>
            <a:r>
              <a:rPr lang="ru-RU" baseline="0" dirty="0" smtClean="0"/>
              <a:t> включения, защищающего от таких повреждений.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5656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sz="1200" b="0" i="0" u="none" strike="noStrike" kern="1" spc="0" baseline="0" dirty="0" smtClean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rPr>
              <a:t>Итак, переходим к конкретике - влияние температуры на параметры светильников для спортивного освещения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611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Когда мы говорим о светильниках</a:t>
            </a:r>
            <a:r>
              <a:rPr lang="ru-RU" baseline="0" dirty="0" smtClean="0"/>
              <a:t> для спортивного света, то говорим </a:t>
            </a:r>
            <a:r>
              <a:rPr lang="ru-RU" baseline="0" dirty="0" smtClean="0"/>
              <a:t>все-таки </a:t>
            </a:r>
            <a:r>
              <a:rPr lang="ru-RU" baseline="0" dirty="0" smtClean="0"/>
              <a:t>о </a:t>
            </a:r>
            <a:r>
              <a:rPr lang="ru-RU" baseline="0" dirty="0" smtClean="0"/>
              <a:t>мощных - </a:t>
            </a:r>
            <a:r>
              <a:rPr lang="ru-RU" baseline="0" dirty="0" smtClean="0"/>
              <a:t>как </a:t>
            </a:r>
            <a:r>
              <a:rPr lang="ru-RU" baseline="0" dirty="0" smtClean="0"/>
              <a:t>по электрической мощности, </a:t>
            </a:r>
            <a:r>
              <a:rPr lang="ru-RU" baseline="0" dirty="0" smtClean="0"/>
              <a:t>так и по световому потоку </a:t>
            </a:r>
            <a:r>
              <a:rPr lang="ru-RU" baseline="0" dirty="0" smtClean="0"/>
              <a:t>- изделиях и, конечно, </a:t>
            </a:r>
            <a:r>
              <a:rPr lang="ru-RU" baseline="0" dirty="0" smtClean="0"/>
              <a:t>законодатель мод </a:t>
            </a:r>
            <a:r>
              <a:rPr lang="ru-RU" baseline="0" dirty="0" smtClean="0"/>
              <a:t>здесь - </a:t>
            </a:r>
            <a:r>
              <a:rPr lang="ru-RU" baseline="0" dirty="0" smtClean="0"/>
              <a:t>это компания Филипс со своим легендарным </a:t>
            </a:r>
            <a:r>
              <a:rPr lang="en-US" baseline="0" dirty="0" err="1" smtClean="0"/>
              <a:t>Arenavision</a:t>
            </a:r>
            <a:r>
              <a:rPr lang="ru-RU" baseline="0" dirty="0" smtClean="0"/>
              <a:t>, который повторяют многие компании в том или ином виде. 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06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sz="1200" b="0" i="0" u="none" strike="noStrike" kern="1" spc="0" baseline="0" dirty="0" smtClean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rPr>
              <a:t>Среди множества профессионалов, занимающихся светом, я бы отдельно выделил этих людей, которые слишком много знают о спортивном свете и требованиях РЖД и вечно все портят своими вопросами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0230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Компания </a:t>
            </a:r>
            <a:r>
              <a:rPr lang="en-US" dirty="0" smtClean="0"/>
              <a:t>MOONS</a:t>
            </a:r>
            <a:r>
              <a:rPr lang="en-US" baseline="0" dirty="0" smtClean="0"/>
              <a:t> </a:t>
            </a:r>
            <a:r>
              <a:rPr lang="ru-RU" baseline="0" dirty="0" smtClean="0"/>
              <a:t>выпустила мощный блок питания мощностью </a:t>
            </a:r>
            <a:r>
              <a:rPr lang="ru-RU" baseline="0" dirty="0" smtClean="0"/>
              <a:t>1,8 кВт </a:t>
            </a:r>
            <a:r>
              <a:rPr lang="ru-RU" baseline="0" dirty="0" smtClean="0"/>
              <a:t>для работы с такими </a:t>
            </a:r>
            <a:r>
              <a:rPr lang="ru-RU" baseline="0" dirty="0" smtClean="0"/>
              <a:t>светильниками, </a:t>
            </a:r>
            <a:r>
              <a:rPr lang="ru-RU" baseline="0" dirty="0" smtClean="0"/>
              <a:t>работающий на 380В и с интерфейсом </a:t>
            </a:r>
            <a:r>
              <a:rPr lang="en-US" baseline="0" dirty="0" smtClean="0"/>
              <a:t>DMX/RDM, </a:t>
            </a:r>
            <a:r>
              <a:rPr lang="ru-RU" baseline="0" dirty="0" smtClean="0"/>
              <a:t>чтобы иметь возможность работать как стационарный светильник, так и светильник с управлением во время шоу между матчами. Также у него помимо встроенной температурной защиты есть еще вход для подключения термистора - температурного датчика, который припаивается на светодиодный модуль, чтобы при установке БП далеко от светильника, можно было контролировать выходной ток на диодном модуле при перегреве.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076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Не остались в стороне и китайцы,</a:t>
            </a:r>
            <a:r>
              <a:rPr lang="ru-RU" baseline="0" dirty="0" smtClean="0"/>
              <a:t> которые делают дешевые клоны Филипсов и предлагают целую линейку </a:t>
            </a:r>
            <a:r>
              <a:rPr lang="en-US" baseline="0" dirty="0" smtClean="0"/>
              <a:t>IP</a:t>
            </a:r>
            <a:r>
              <a:rPr lang="ru-RU" baseline="0" dirty="0" smtClean="0"/>
              <a:t>-защищённых </a:t>
            </a:r>
            <a:r>
              <a:rPr lang="ru-RU" baseline="0" dirty="0" smtClean="0"/>
              <a:t>линз</a:t>
            </a:r>
            <a:r>
              <a:rPr lang="en-US" baseline="0" dirty="0" smtClean="0"/>
              <a:t> </a:t>
            </a:r>
            <a:r>
              <a:rPr lang="ru-RU" baseline="0" dirty="0" smtClean="0"/>
              <a:t>большого габарита, чтобы сделать светильник быстрой сборки и без потерь от внешнего стекла, а это 10% эффективности. 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652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В прошлом году выступал Владислав </a:t>
            </a:r>
            <a:r>
              <a:rPr lang="ru-RU" dirty="0" smtClean="0"/>
              <a:t>Фёдоров,</a:t>
            </a:r>
            <a:r>
              <a:rPr lang="ru-RU" baseline="0" dirty="0" smtClean="0"/>
              <a:t> </a:t>
            </a:r>
            <a:r>
              <a:rPr lang="ru-RU" dirty="0" smtClean="0"/>
              <a:t>главный </a:t>
            </a:r>
            <a:r>
              <a:rPr lang="ru-RU" dirty="0" smtClean="0"/>
              <a:t>технолог МАТЧ </a:t>
            </a:r>
            <a:r>
              <a:rPr lang="ru-RU" dirty="0" smtClean="0"/>
              <a:t>ТВ, и, </a:t>
            </a:r>
            <a:r>
              <a:rPr lang="ru-RU" dirty="0" smtClean="0"/>
              <a:t>судя по просмотрам видео в </a:t>
            </a:r>
            <a:r>
              <a:rPr lang="ru-RU" dirty="0" err="1" smtClean="0"/>
              <a:t>ютубе</a:t>
            </a:r>
            <a:r>
              <a:rPr lang="ru-RU" dirty="0" smtClean="0"/>
              <a:t>, он </a:t>
            </a:r>
            <a:r>
              <a:rPr lang="ru-RU" dirty="0" smtClean="0"/>
              <a:t>лидирует в разы по просмотрам относительно других выступающих</a:t>
            </a:r>
            <a:r>
              <a:rPr lang="ru-RU" baseline="0" dirty="0" smtClean="0"/>
              <a:t> - тема горячая, многие хотели услышать </a:t>
            </a:r>
            <a:r>
              <a:rPr lang="ru-RU" baseline="0" dirty="0" smtClean="0"/>
              <a:t>специалиста, </a:t>
            </a:r>
            <a:r>
              <a:rPr lang="ru-RU" baseline="0" dirty="0" smtClean="0"/>
              <a:t>работающего в поле и знающего все </a:t>
            </a:r>
            <a:r>
              <a:rPr lang="ru-RU" baseline="0" dirty="0" smtClean="0"/>
              <a:t>нюансы. Очень </a:t>
            </a:r>
            <a:r>
              <a:rPr lang="ru-RU" baseline="0" dirty="0" smtClean="0"/>
              <a:t>крутое выступление было с точки зрения полезной информации. Он много рассказал о красном и требованиях к параметрам светильника, они указаны на слайде.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цк</a:t>
            </a: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=5300-5900</a:t>
            </a:r>
            <a:r>
              <a:rPr lang="en-US" sz="1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TLCI-2012&gt;92</a:t>
            </a:r>
            <a:endParaRPr lang="ru-RU" sz="12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CRI&gt;90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R9&gt;</a:t>
            </a: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12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</a:t>
            </a:r>
            <a:r>
              <a:rPr lang="en-US" sz="1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8251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Если Вы создадите светильник</a:t>
            </a:r>
            <a:r>
              <a:rPr lang="ru-RU" baseline="0" dirty="0" smtClean="0"/>
              <a:t> для спортивного света и выполните все требования МАТЧ ТВ, то получите </a:t>
            </a:r>
            <a:r>
              <a:rPr lang="ru-RU" baseline="0" dirty="0" smtClean="0"/>
              <a:t>в итоге </a:t>
            </a:r>
            <a:r>
              <a:rPr lang="ru-RU" baseline="0" dirty="0" smtClean="0"/>
              <a:t>вожделенный отчёт с разрешением использовать его на стадионах с ТВ </a:t>
            </a:r>
            <a:r>
              <a:rPr lang="ru-RU" baseline="0" dirty="0" smtClean="0"/>
              <a:t>съёмкой, </a:t>
            </a:r>
            <a:r>
              <a:rPr lang="ru-RU" baseline="0" dirty="0" smtClean="0"/>
              <a:t>как это сделали Световые </a:t>
            </a:r>
            <a:r>
              <a:rPr lang="ru-RU" baseline="0" dirty="0" smtClean="0"/>
              <a:t>Технологии, например, </a:t>
            </a:r>
            <a:r>
              <a:rPr lang="ru-RU" baseline="0" dirty="0" smtClean="0"/>
              <a:t>и выложили отчёт в интернет.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2285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Очень много в этой презентации было посвящено</a:t>
            </a:r>
            <a:r>
              <a:rPr lang="ru-RU" baseline="0" dirty="0" smtClean="0"/>
              <a:t> индексу </a:t>
            </a:r>
            <a:r>
              <a:rPr lang="en-US" baseline="0" dirty="0" smtClean="0"/>
              <a:t>R9, </a:t>
            </a:r>
            <a:r>
              <a:rPr lang="ru-RU" baseline="0" dirty="0" smtClean="0"/>
              <a:t>который отвечает за красный </a:t>
            </a:r>
            <a:r>
              <a:rPr lang="ru-RU" baseline="0" dirty="0" smtClean="0"/>
              <a:t>цвет, </a:t>
            </a:r>
            <a:r>
              <a:rPr lang="ru-RU" baseline="0" dirty="0" smtClean="0"/>
              <a:t>и вот тут есть проблема с температурой.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806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Чтобы получить сложным путем высокий </a:t>
            </a:r>
            <a:r>
              <a:rPr lang="en-US" dirty="0" smtClean="0"/>
              <a:t>CRI </a:t>
            </a:r>
            <a:r>
              <a:rPr lang="ru-RU" dirty="0" smtClean="0"/>
              <a:t>и</a:t>
            </a:r>
            <a:r>
              <a:rPr lang="ru-RU" baseline="0" dirty="0" smtClean="0"/>
              <a:t> </a:t>
            </a:r>
            <a:r>
              <a:rPr lang="en-US" baseline="0" dirty="0" smtClean="0"/>
              <a:t>R9 </a:t>
            </a:r>
            <a:r>
              <a:rPr lang="ru-RU" baseline="0" dirty="0" smtClean="0"/>
              <a:t>самое распространённое решение среди заказчиков - это белый диод плюс красный диод, </a:t>
            </a:r>
            <a:r>
              <a:rPr lang="ru-RU" baseline="0" dirty="0" smtClean="0"/>
              <a:t>причем диоды, </a:t>
            </a:r>
            <a:r>
              <a:rPr lang="ru-RU" baseline="0" dirty="0" smtClean="0"/>
              <a:t>как </a:t>
            </a:r>
            <a:r>
              <a:rPr lang="ru-RU" baseline="0" dirty="0" smtClean="0"/>
              <a:t>пластмассовые, </a:t>
            </a:r>
            <a:r>
              <a:rPr lang="ru-RU" baseline="0" dirty="0" smtClean="0"/>
              <a:t>так и керамические. Но красный кристалл ведёт себя совершенно </a:t>
            </a:r>
            <a:r>
              <a:rPr lang="ru-RU" baseline="0" dirty="0" smtClean="0"/>
              <a:t>по-другому, </a:t>
            </a:r>
            <a:r>
              <a:rPr lang="ru-RU" baseline="0" dirty="0" smtClean="0"/>
              <a:t>чем </a:t>
            </a:r>
            <a:r>
              <a:rPr lang="ru-RU" baseline="0" dirty="0" smtClean="0"/>
              <a:t>синий, </a:t>
            </a:r>
            <a:r>
              <a:rPr lang="ru-RU" baseline="0" dirty="0" smtClean="0"/>
              <a:t>и красный </a:t>
            </a:r>
            <a:r>
              <a:rPr lang="en-US" baseline="0" dirty="0" smtClean="0"/>
              <a:t>PHOTO RED </a:t>
            </a:r>
            <a:r>
              <a:rPr lang="ru-RU" baseline="0" dirty="0" smtClean="0"/>
              <a:t>ведёт себя гораздо стабильней во всем температурном диапазоне </a:t>
            </a:r>
            <a:r>
              <a:rPr lang="ru-RU" baseline="0" dirty="0" smtClean="0"/>
              <a:t>в отличие </a:t>
            </a:r>
            <a:r>
              <a:rPr lang="ru-RU" baseline="0" dirty="0" smtClean="0"/>
              <a:t>от просто </a:t>
            </a:r>
            <a:r>
              <a:rPr lang="en-US" baseline="0" dirty="0" smtClean="0"/>
              <a:t>RED, </a:t>
            </a:r>
            <a:r>
              <a:rPr lang="ru-RU" baseline="0" dirty="0" smtClean="0"/>
              <a:t>причем </a:t>
            </a:r>
            <a:r>
              <a:rPr lang="ru-RU" baseline="0" dirty="0" smtClean="0"/>
              <a:t>разница для температур в зимнее и летнее время достигает 11 </a:t>
            </a:r>
            <a:r>
              <a:rPr lang="ru-RU" baseline="0" dirty="0" smtClean="0"/>
              <a:t>единиц, </a:t>
            </a:r>
            <a:r>
              <a:rPr lang="ru-RU" baseline="0" dirty="0" smtClean="0"/>
              <a:t>и </a:t>
            </a:r>
            <a:r>
              <a:rPr lang="ru-RU" baseline="0" dirty="0" smtClean="0"/>
              <a:t>в итоге </a:t>
            </a:r>
            <a:r>
              <a:rPr lang="ru-RU" baseline="0" dirty="0" smtClean="0"/>
              <a:t>может даже не соответствовать требованиям МАТЧ ТВ.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373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Но есть гораздо более простой путь получить высокие параметры светильника - взять светодиод </a:t>
            </a:r>
            <a:r>
              <a:rPr lang="en-US" dirty="0" smtClean="0"/>
              <a:t>CREE</a:t>
            </a:r>
            <a:r>
              <a:rPr lang="en-US" baseline="0" dirty="0" smtClean="0"/>
              <a:t> </a:t>
            </a:r>
            <a:r>
              <a:rPr lang="en-US" baseline="0" dirty="0" smtClean="0"/>
              <a:t>XPL2</a:t>
            </a:r>
            <a:r>
              <a:rPr lang="ru-RU" baseline="0" dirty="0" smtClean="0"/>
              <a:t>,</a:t>
            </a:r>
            <a:r>
              <a:rPr lang="en-US" baseline="0" dirty="0" smtClean="0"/>
              <a:t> </a:t>
            </a:r>
            <a:r>
              <a:rPr lang="ru-RU" baseline="0" dirty="0" smtClean="0"/>
              <a:t>специально созданный для спортивного </a:t>
            </a:r>
            <a:r>
              <a:rPr lang="ru-RU" baseline="0" dirty="0" smtClean="0"/>
              <a:t>освещения, </a:t>
            </a:r>
            <a:r>
              <a:rPr lang="ru-RU" baseline="0" dirty="0" smtClean="0"/>
              <a:t>и получить требуемые ранее параметры от МАТЧ ТВ с высокой температурной </a:t>
            </a:r>
            <a:r>
              <a:rPr lang="ru-RU" baseline="0" dirty="0" smtClean="0"/>
              <a:t>стабильностью, </a:t>
            </a:r>
            <a:r>
              <a:rPr lang="ru-RU" baseline="0" dirty="0" smtClean="0"/>
              <a:t>как по световому </a:t>
            </a:r>
            <a:r>
              <a:rPr lang="ru-RU" baseline="0" dirty="0" smtClean="0"/>
              <a:t>потоку, </a:t>
            </a:r>
            <a:r>
              <a:rPr lang="ru-RU" baseline="0" dirty="0" smtClean="0"/>
              <a:t>так и по координатам цветности.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075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Итак переходим к влиянию температуры на параметры светильников для РЖД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9271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Если Вы решили</a:t>
            </a:r>
            <a:r>
              <a:rPr lang="ru-RU" baseline="0" dirty="0" smtClean="0"/>
              <a:t> заняться созданием светильников для объектов инфраструктуры РЖД, то Вы должны внимательно изучить эти 2 основополагающих документа, в которых черным </a:t>
            </a:r>
            <a:r>
              <a:rPr lang="ru-RU" baseline="0" dirty="0" smtClean="0"/>
              <a:t>по белому </a:t>
            </a:r>
            <a:r>
              <a:rPr lang="ru-RU" baseline="0" dirty="0" smtClean="0"/>
              <a:t>объяснено, что делать светильники для РЖД - это очень сложно, долго и </a:t>
            </a:r>
            <a:r>
              <a:rPr lang="ru-RU" baseline="0" dirty="0" smtClean="0"/>
              <a:t>дорого - </a:t>
            </a:r>
            <a:r>
              <a:rPr lang="ru-RU" baseline="0" dirty="0" smtClean="0"/>
              <a:t>и только сумасшедший за это </a:t>
            </a:r>
            <a:r>
              <a:rPr lang="ru-RU" baseline="0" dirty="0" smtClean="0"/>
              <a:t>возьмётся.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06377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Когда Вы будете внимательно изучать документы,</a:t>
            </a:r>
            <a:r>
              <a:rPr lang="ru-RU" baseline="0" dirty="0" smtClean="0"/>
              <a:t> то наверняка </a:t>
            </a:r>
            <a:r>
              <a:rPr lang="ru-RU" baseline="0" dirty="0" smtClean="0"/>
              <a:t>увидите</a:t>
            </a:r>
            <a:r>
              <a:rPr lang="ru-RU" baseline="0" dirty="0" smtClean="0"/>
              <a:t>, что СУО для РЖД </a:t>
            </a:r>
            <a:r>
              <a:rPr lang="ru-RU" baseline="0" dirty="0" smtClean="0"/>
              <a:t>- это </a:t>
            </a:r>
            <a:r>
              <a:rPr lang="ru-RU" baseline="0" dirty="0" smtClean="0"/>
              <a:t>практически обязательное </a:t>
            </a:r>
            <a:r>
              <a:rPr lang="ru-RU" baseline="0" dirty="0" smtClean="0"/>
              <a:t>требование, </a:t>
            </a:r>
            <a:r>
              <a:rPr lang="ru-RU" baseline="0" dirty="0" smtClean="0"/>
              <a:t>и светильник должен быть готов для подключения к ней по одному из интерфейсов. Но ещё больше Вас наверное удивит то, что Компоненты СУО, например, контроллеры </a:t>
            </a:r>
            <a:r>
              <a:rPr lang="ru-RU" baseline="0" dirty="0" smtClean="0"/>
              <a:t>управления, </a:t>
            </a:r>
            <a:r>
              <a:rPr lang="ru-RU" baseline="0" dirty="0" smtClean="0"/>
              <a:t>имеют существенно более низкие требования по многим </a:t>
            </a:r>
            <a:r>
              <a:rPr lang="ru-RU" baseline="0" dirty="0" smtClean="0"/>
              <a:t>параметра, </a:t>
            </a:r>
            <a:r>
              <a:rPr lang="ru-RU" baseline="0" dirty="0" smtClean="0"/>
              <a:t>в том числе и </a:t>
            </a:r>
            <a:r>
              <a:rPr lang="ru-RU" baseline="0" dirty="0" smtClean="0"/>
              <a:t>электрическим, </a:t>
            </a:r>
            <a:r>
              <a:rPr lang="ru-RU" baseline="0" dirty="0" smtClean="0"/>
              <a:t>в рамках ЭМС/ЭМИ. В табличке я привел только сравнение по 3 параметрам, но их там </a:t>
            </a:r>
            <a:r>
              <a:rPr lang="ru-RU" baseline="0" dirty="0" smtClean="0"/>
              <a:t>больше, </a:t>
            </a:r>
            <a:r>
              <a:rPr lang="ru-RU" baseline="0" dirty="0" smtClean="0"/>
              <a:t>и практически везде к устройствам СУО относятся легче, чем к светильникам. Но если контроллер установлен на светильник, </a:t>
            </a:r>
            <a:r>
              <a:rPr lang="ru-RU" baseline="0" dirty="0" smtClean="0"/>
              <a:t>то, соответственно, </a:t>
            </a:r>
            <a:r>
              <a:rPr lang="ru-RU" baseline="0" dirty="0" smtClean="0"/>
              <a:t>зачем испытывать светильник по существенно более жё</a:t>
            </a:r>
            <a:r>
              <a:rPr lang="en-US" baseline="0" dirty="0" smtClean="0"/>
              <a:t>c</a:t>
            </a:r>
            <a:r>
              <a:rPr lang="ru-RU" baseline="0" dirty="0" err="1" smtClean="0"/>
              <a:t>тким</a:t>
            </a:r>
            <a:r>
              <a:rPr lang="ru-RU" baseline="0" dirty="0" smtClean="0"/>
              <a:t> нормам</a:t>
            </a:r>
            <a:r>
              <a:rPr lang="en-US" baseline="0" dirty="0" smtClean="0"/>
              <a:t>?</a:t>
            </a:r>
            <a:r>
              <a:rPr lang="ru-RU" baseline="0" dirty="0" smtClean="0"/>
              <a:t> Обратите внимание, при длительном провале </a:t>
            </a:r>
            <a:r>
              <a:rPr lang="ru-RU" baseline="0" dirty="0" smtClean="0"/>
              <a:t>напряжения, </a:t>
            </a:r>
            <a:r>
              <a:rPr lang="ru-RU" baseline="0" dirty="0" smtClean="0"/>
              <a:t>светильник может моргнуть, но Контроллер может </a:t>
            </a:r>
            <a:r>
              <a:rPr lang="ru-RU" baseline="0" dirty="0" err="1" smtClean="0"/>
              <a:t>сглючить</a:t>
            </a:r>
            <a:r>
              <a:rPr lang="ru-RU" baseline="0" dirty="0" smtClean="0"/>
              <a:t>, </a:t>
            </a:r>
            <a:r>
              <a:rPr lang="ru-RU" baseline="0" dirty="0" smtClean="0"/>
              <a:t>и монтажник должен идти на ВОС </a:t>
            </a:r>
            <a:r>
              <a:rPr lang="ru-RU" baseline="0" dirty="0" smtClean="0"/>
              <a:t>или </a:t>
            </a:r>
            <a:r>
              <a:rPr lang="ru-RU" baseline="0" dirty="0" smtClean="0"/>
              <a:t>Ригель и перезапускать линию </a:t>
            </a:r>
            <a:r>
              <a:rPr lang="ru-RU" baseline="0" dirty="0" smtClean="0"/>
              <a:t>освещения, </a:t>
            </a:r>
            <a:r>
              <a:rPr lang="ru-RU" baseline="0" dirty="0" smtClean="0"/>
              <a:t>дергая рубильник.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564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3428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Кстати, </a:t>
            </a:r>
            <a:r>
              <a:rPr lang="ru-RU" dirty="0" smtClean="0"/>
              <a:t>требования по ЭМС/ЭМИ от</a:t>
            </a:r>
            <a:r>
              <a:rPr lang="ru-RU" baseline="0" dirty="0" smtClean="0"/>
              <a:t> РЖД настолько жёсткие, что компания </a:t>
            </a:r>
            <a:r>
              <a:rPr lang="en-US" baseline="0" dirty="0" smtClean="0"/>
              <a:t>MOONS </a:t>
            </a:r>
            <a:r>
              <a:rPr lang="ru-RU" baseline="0" dirty="0" smtClean="0"/>
              <a:t>специально разработала несколько моделей </a:t>
            </a:r>
            <a:r>
              <a:rPr lang="ru-RU" baseline="0" dirty="0" smtClean="0"/>
              <a:t>БП, отвечающих им, </a:t>
            </a:r>
            <a:r>
              <a:rPr lang="ru-RU" baseline="0" dirty="0" smtClean="0"/>
              <a:t>в том </a:t>
            </a:r>
            <a:r>
              <a:rPr lang="ru-RU" baseline="0" dirty="0" smtClean="0"/>
              <a:t>числе и по провалам по напряжению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кондуктивным</a:t>
            </a:r>
            <a:r>
              <a:rPr lang="ru-RU" baseline="0" dirty="0" smtClean="0"/>
              <a:t> помехам </a:t>
            </a:r>
            <a:r>
              <a:rPr lang="ru-RU" baseline="0" dirty="0" smtClean="0"/>
              <a:t>по проводам </a:t>
            </a:r>
            <a:r>
              <a:rPr lang="ru-RU" baseline="0" dirty="0" err="1" smtClean="0"/>
              <a:t>диммирования</a:t>
            </a:r>
            <a:r>
              <a:rPr lang="ru-RU" baseline="0" dirty="0" smtClean="0"/>
              <a:t> для Платформ и ригелей небольшой мощности, а также для ВОС большой мощности 320Вт.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034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Но</a:t>
            </a:r>
            <a:r>
              <a:rPr lang="ru-RU" baseline="0" dirty="0" smtClean="0"/>
              <a:t> нас интересует </a:t>
            </a:r>
            <a:r>
              <a:rPr lang="ru-RU" baseline="0" dirty="0" smtClean="0"/>
              <a:t>все-таки </a:t>
            </a:r>
            <a:r>
              <a:rPr lang="ru-RU" baseline="0" dirty="0" smtClean="0"/>
              <a:t>температура, а не </a:t>
            </a:r>
            <a:r>
              <a:rPr lang="ru-RU" baseline="0" dirty="0" smtClean="0"/>
              <a:t>ЭМС/ЭМИ, </a:t>
            </a:r>
            <a:r>
              <a:rPr lang="ru-RU" baseline="0" dirty="0" smtClean="0"/>
              <a:t>и из требований мы видим, что и </a:t>
            </a:r>
            <a:r>
              <a:rPr lang="ru-RU" baseline="0" dirty="0" smtClean="0"/>
              <a:t>СУО, </a:t>
            </a:r>
            <a:r>
              <a:rPr lang="ru-RU" baseline="0" dirty="0" smtClean="0"/>
              <a:t>и Светильники должны соответствовать самому жёсткому </a:t>
            </a:r>
            <a:r>
              <a:rPr lang="ru-RU" baseline="0" dirty="0" smtClean="0"/>
              <a:t> - диапазон </a:t>
            </a:r>
            <a:r>
              <a:rPr lang="ru-RU" baseline="0" dirty="0" smtClean="0"/>
              <a:t>от -60 до +</a:t>
            </a:r>
            <a:r>
              <a:rPr lang="ru-RU" baseline="0" dirty="0" smtClean="0"/>
              <a:t>40.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50225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Так как разъёмы </a:t>
            </a:r>
            <a:r>
              <a:rPr lang="en-US" dirty="0" smtClean="0"/>
              <a:t>NEMA</a:t>
            </a:r>
            <a:r>
              <a:rPr lang="en-US" baseline="0" dirty="0" smtClean="0"/>
              <a:t> </a:t>
            </a:r>
            <a:r>
              <a:rPr lang="ru-RU" baseline="0" dirty="0" smtClean="0"/>
              <a:t>на сегодняшний день являются практически стандартом в уличном освещении, то и РЖД решили их использовать, так как это существенно упрощает проектирование </a:t>
            </a:r>
            <a:r>
              <a:rPr lang="ru-RU" baseline="0" dirty="0" smtClean="0"/>
              <a:t>СУО.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baseline="0" dirty="0" smtClean="0"/>
              <a:t>К </a:t>
            </a:r>
            <a:r>
              <a:rPr lang="ru-RU" baseline="0" dirty="0" smtClean="0"/>
              <a:t>сожалению, есть много </a:t>
            </a:r>
            <a:r>
              <a:rPr lang="ru-RU" baseline="0" dirty="0" smtClean="0"/>
              <a:t>вопросов, </a:t>
            </a:r>
            <a:r>
              <a:rPr lang="ru-RU" baseline="0" dirty="0" smtClean="0"/>
              <a:t>связанных с качеством этих пластиковых изделий. На фотографии приведены испытания одного такого китайского разъёма с </a:t>
            </a:r>
            <a:r>
              <a:rPr lang="ru-RU" baseline="0" dirty="0" smtClean="0"/>
              <a:t>Контроллером, и, </a:t>
            </a:r>
            <a:r>
              <a:rPr lang="ru-RU" baseline="0" dirty="0" smtClean="0"/>
              <a:t>как мы </a:t>
            </a:r>
            <a:r>
              <a:rPr lang="ru-RU" baseline="0" dirty="0" smtClean="0"/>
              <a:t>видим, </a:t>
            </a:r>
            <a:r>
              <a:rPr lang="ru-RU" baseline="0" dirty="0" smtClean="0"/>
              <a:t>произошла протечка в лаборатории при +</a:t>
            </a:r>
            <a:r>
              <a:rPr lang="ru-RU" baseline="0" dirty="0" smtClean="0"/>
              <a:t>25С. Что </a:t>
            </a:r>
            <a:r>
              <a:rPr lang="ru-RU" baseline="0" dirty="0" smtClean="0"/>
              <a:t>произойдет на </a:t>
            </a:r>
            <a:r>
              <a:rPr lang="ru-RU" baseline="0" dirty="0" smtClean="0"/>
              <a:t>объекте, надеюсь, </a:t>
            </a:r>
            <a:r>
              <a:rPr lang="ru-RU" baseline="0" dirty="0" smtClean="0"/>
              <a:t>всем очевидно. Что же касается других </a:t>
            </a:r>
            <a:r>
              <a:rPr lang="ru-RU" baseline="0" dirty="0" smtClean="0"/>
              <a:t>тестов, </a:t>
            </a:r>
            <a:r>
              <a:rPr lang="ru-RU" baseline="0" dirty="0" smtClean="0"/>
              <a:t>в том числе УФ и Солевой </a:t>
            </a:r>
            <a:r>
              <a:rPr lang="ru-RU" baseline="0" dirty="0" smtClean="0"/>
              <a:t>туман, то </a:t>
            </a:r>
            <a:r>
              <a:rPr lang="ru-RU" baseline="0" dirty="0" smtClean="0"/>
              <a:t>тут тоже все очень печально.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17995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Постоянно слышу</a:t>
            </a:r>
            <a:r>
              <a:rPr lang="ru-RU" baseline="0" dirty="0" smtClean="0"/>
              <a:t> разговоры о </a:t>
            </a:r>
            <a:r>
              <a:rPr lang="ru-RU" baseline="0" dirty="0" smtClean="0"/>
              <a:t>том, </a:t>
            </a:r>
            <a:r>
              <a:rPr lang="ru-RU" baseline="0" dirty="0" smtClean="0"/>
              <a:t>какие диоды более качественные - в керамическом корпусе или в пластмассовом </a:t>
            </a:r>
            <a:r>
              <a:rPr lang="en-US" baseline="0" dirty="0" smtClean="0"/>
              <a:t>EMC? </a:t>
            </a:r>
            <a:r>
              <a:rPr lang="ru-RU" baseline="0" dirty="0" smtClean="0"/>
              <a:t>Я считаю, что за последние годы многое </a:t>
            </a:r>
            <a:r>
              <a:rPr lang="ru-RU" baseline="0" dirty="0" smtClean="0"/>
              <a:t>изменилось, </a:t>
            </a:r>
            <a:r>
              <a:rPr lang="ru-RU" baseline="0" dirty="0" smtClean="0"/>
              <a:t>и диоды </a:t>
            </a:r>
            <a:r>
              <a:rPr lang="en-US" baseline="0" dirty="0" smtClean="0"/>
              <a:t>EMC </a:t>
            </a:r>
            <a:r>
              <a:rPr lang="ru-RU" baseline="0" dirty="0" smtClean="0"/>
              <a:t>существенно улучшили свои </a:t>
            </a:r>
            <a:r>
              <a:rPr lang="ru-RU" baseline="0" dirty="0" smtClean="0"/>
              <a:t>параметры, </a:t>
            </a:r>
            <a:r>
              <a:rPr lang="ru-RU" baseline="0" dirty="0" smtClean="0"/>
              <a:t>в том числе и по стабильности светового потока. Основная проблема - пластиковых диодов на рынке очень много разных производителей и отличить их внешне бывает просто невозможно, поэтому можно вместо качественного </a:t>
            </a:r>
            <a:r>
              <a:rPr lang="en-US" baseline="0" dirty="0" smtClean="0"/>
              <a:t>CREE </a:t>
            </a:r>
            <a:r>
              <a:rPr lang="ru-RU" baseline="0" dirty="0" smtClean="0"/>
              <a:t>получить неизвестный </a:t>
            </a:r>
            <a:r>
              <a:rPr lang="ru-RU" baseline="0" dirty="0" smtClean="0"/>
              <a:t>бренд, </a:t>
            </a:r>
            <a:r>
              <a:rPr lang="ru-RU" baseline="0" dirty="0" smtClean="0"/>
              <a:t>и выход из строя через 2-3 года. 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05858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И самый важный момент - все испытания на ЭМС, вибрацию и </a:t>
            </a:r>
            <a:r>
              <a:rPr lang="ru-RU" dirty="0" err="1" smtClean="0"/>
              <a:t>тп</a:t>
            </a:r>
            <a:r>
              <a:rPr lang="ru-RU" dirty="0" smtClean="0"/>
              <a:t> проходят при нормальных условиях,</a:t>
            </a:r>
            <a:r>
              <a:rPr lang="ru-RU" baseline="0" dirty="0" smtClean="0"/>
              <a:t> а именно при +25С. </a:t>
            </a:r>
            <a:r>
              <a:rPr lang="ru-RU" dirty="0" smtClean="0"/>
              <a:t>А</a:t>
            </a:r>
            <a:r>
              <a:rPr lang="ru-RU" baseline="0" dirty="0" smtClean="0"/>
              <a:t> как Вы думаете - если проводить эти испытания при пониженной температуре или повышенной, то выдержит ли светильник такие испытания на соответствие Критерию А - то есть даже не моргнуть</a:t>
            </a:r>
            <a:r>
              <a:rPr lang="en-US" baseline="0" dirty="0" smtClean="0"/>
              <a:t>? 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3971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1969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отличная от +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25С,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конструктора светильника - это враг, но накопленный опыт и постоянное развитие технологий позволяют с ним эффективно сражаться во всех климатических поясах нашей большой страны.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0245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b="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самое главное - хочу</a:t>
            </a:r>
            <a:r>
              <a:rPr lang="ru-RU" b="0" baseline="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пожелать всем Вам душевного спокойствия в это непростое время.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7365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baseline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Светильники для </a:t>
            </a:r>
            <a:r>
              <a:rPr lang="ru-RU" sz="1200" b="0" i="0" baseline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спортсвета</a:t>
            </a:r>
            <a:r>
              <a:rPr lang="ru-RU" sz="1200" b="0" i="0" baseline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для РЖД - это сложнейший технические изделия и от их надежности и качества зависят человеческие жизни и колоссальные деньги, поэтому в качестве сегодняшней цитаты я решил выбрать высказывание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Генри Форда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— это делать что-либо правильно, даже когда никто не смотрит</a:t>
            </a:r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 . </a:t>
            </a:r>
            <a:endParaRPr lang="en-US" sz="1200" b="0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287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Надежность светильника по</a:t>
            </a:r>
            <a:r>
              <a:rPr lang="ru-RU" baseline="0" dirty="0" smtClean="0"/>
              <a:t> моему мнению определяется множеством факторов, основные на мой взгляд приведены на этом слайде. Сегодняшний мой доклад будет посвящён только влиянию температуры на характеристики светильников.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089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7785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Сейчас уже много профессионального ПО, которое позволяет максимально оптимизировать конструкцию светильника под </a:t>
            </a:r>
            <a:r>
              <a:rPr lang="ru-RU" dirty="0" smtClean="0"/>
              <a:t>расчётную </a:t>
            </a:r>
            <a:r>
              <a:rPr lang="ru-RU" dirty="0" smtClean="0"/>
              <a:t>температуру критических </a:t>
            </a:r>
            <a:r>
              <a:rPr lang="ru-RU" dirty="0" smtClean="0"/>
              <a:t>узлов,</a:t>
            </a:r>
            <a:r>
              <a:rPr lang="ru-RU" baseline="0" dirty="0" smtClean="0"/>
              <a:t> </a:t>
            </a:r>
            <a:r>
              <a:rPr lang="ru-RU" baseline="0" dirty="0" smtClean="0"/>
              <a:t>и все светильники проектируются </a:t>
            </a:r>
            <a:r>
              <a:rPr lang="ru-RU" baseline="0" dirty="0" smtClean="0"/>
              <a:t>с учётом </a:t>
            </a:r>
            <a:r>
              <a:rPr lang="ru-RU" baseline="0" dirty="0" smtClean="0"/>
              <a:t>этих результатов, а не </a:t>
            </a:r>
            <a:r>
              <a:rPr lang="ru-RU" baseline="0" dirty="0" smtClean="0"/>
              <a:t>10 см2 </a:t>
            </a:r>
            <a:r>
              <a:rPr lang="ru-RU" baseline="0" dirty="0" smtClean="0"/>
              <a:t>на 1Вт </a:t>
            </a:r>
            <a:r>
              <a:rPr lang="ru-RU" baseline="0" dirty="0" smtClean="0"/>
              <a:t>мощности, </a:t>
            </a:r>
            <a:r>
              <a:rPr lang="ru-RU" baseline="0" dirty="0" smtClean="0"/>
              <a:t>как это было ранее. 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8181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Корпус, заглушка,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рассеиватель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разные материалы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и, соответственно,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тепловые коэффициенты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расширения.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ошибках сборки такие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светильники,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впитывают воду и выходят из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строя.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больше производителей переходит на литьевые корпуса,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к тому же 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красивые и дизайнерские.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854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  <a:extLst>
              <a:ext uri="smNativeData">
                <pr:smNativeData xmlns="" xmlns:pr="smNativeData" val="SMDATA_12_JnITXBMAAAAlAAAAZAAAAC0AAAAAmgAAAE0AAACaAAAATQ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g5Ok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qEAAASAMAAAwuAACrEwAAEAAAAA=="/>
              </a:ext>
            </a:extLst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="" xmlns:pr="smNativeData" val="SMDATA_12_JnITXBMAAAAlAAAAZAAAAA0AAAAAmgAAAE0AAACaAAAATQ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gAAwRQAAKo4AABqKAAAEAAAAA=="/>
              </a:ext>
            </a:extLst>
          </p:cNvSpPr>
          <p:nvPr>
            <p:ph type="body" idx="1"/>
          </p:nvPr>
        </p:nvSpPr>
        <p:spPr>
          <a:xfrm>
            <a:off x="1023620" y="3373755"/>
            <a:ext cx="8187690" cy="31959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7790" tIns="48895" rIns="97790" bIns="48895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dirty="0" smtClean="0"/>
              <a:t>Многие</a:t>
            </a:r>
            <a:r>
              <a:rPr lang="ru-RU" baseline="0" dirty="0" smtClean="0"/>
              <a:t> из Вас </a:t>
            </a:r>
            <a:r>
              <a:rPr lang="ru-RU" baseline="0" dirty="0" smtClean="0"/>
              <a:t>видели, </a:t>
            </a:r>
            <a:r>
              <a:rPr lang="ru-RU" baseline="0" dirty="0" smtClean="0"/>
              <a:t>как </a:t>
            </a:r>
            <a:r>
              <a:rPr lang="ru-RU" baseline="0" dirty="0" err="1" smtClean="0"/>
              <a:t>сосули</a:t>
            </a:r>
            <a:r>
              <a:rPr lang="ru-RU" baseline="0" dirty="0" smtClean="0"/>
              <a:t> свисают со </a:t>
            </a:r>
            <a:r>
              <a:rPr lang="ru-RU" baseline="0" dirty="0" smtClean="0"/>
              <a:t>светильников, </a:t>
            </a:r>
            <a:r>
              <a:rPr lang="ru-RU" baseline="0" dirty="0" smtClean="0"/>
              <a:t>и не только со светодиодных, но и со светильников с разрядным источником света. Суть их образования схожа с образованием </a:t>
            </a:r>
            <a:r>
              <a:rPr lang="ru-RU" baseline="0" dirty="0" err="1" smtClean="0"/>
              <a:t>сосулей</a:t>
            </a:r>
            <a:r>
              <a:rPr lang="ru-RU" baseline="0" dirty="0" smtClean="0"/>
              <a:t> на крышах домов - когда скопившийся днем снег на ребристой поверхности светильника вечером под нагревом светильника начинает </a:t>
            </a:r>
            <a:r>
              <a:rPr lang="ru-RU" baseline="0" dirty="0" smtClean="0"/>
              <a:t>таять. И </a:t>
            </a:r>
            <a:r>
              <a:rPr lang="ru-RU" baseline="0" dirty="0" smtClean="0"/>
              <a:t>это приводит к образованию </a:t>
            </a:r>
            <a:r>
              <a:rPr lang="ru-RU" baseline="0" dirty="0" err="1" smtClean="0"/>
              <a:t>сосулей</a:t>
            </a:r>
            <a:r>
              <a:rPr lang="ru-RU" baseline="0" dirty="0" smtClean="0"/>
              <a:t>. Это может представлять серьезную проблему для людей и автомобилей, </a:t>
            </a:r>
            <a:r>
              <a:rPr lang="ru-RU" baseline="0" dirty="0" smtClean="0"/>
              <a:t>но, </a:t>
            </a:r>
            <a:r>
              <a:rPr lang="ru-RU" baseline="0" dirty="0" smtClean="0"/>
              <a:t>к </a:t>
            </a:r>
            <a:r>
              <a:rPr lang="ru-RU" baseline="0" dirty="0" smtClean="0"/>
              <a:t>сожалению, </a:t>
            </a:r>
            <a:r>
              <a:rPr lang="ru-RU" baseline="0" dirty="0" smtClean="0"/>
              <a:t>об этой проблеме нет информации в нормативных документах и отсутствуют согласованные методички по испытанию светильника на </a:t>
            </a:r>
            <a:r>
              <a:rPr lang="ru-RU" baseline="0" dirty="0" err="1" smtClean="0"/>
              <a:t>сосулеобразование</a:t>
            </a:r>
            <a:r>
              <a:rPr lang="ru-RU" baseline="0" dirty="0" smtClean="0"/>
              <a:t>. Поэтому </a:t>
            </a:r>
            <a:r>
              <a:rPr lang="ru-RU" baseline="0" dirty="0" smtClean="0"/>
              <a:t>редко встретишь указание в тендерах, чтобы светильник соответствовал этим </a:t>
            </a:r>
            <a:r>
              <a:rPr lang="ru-RU" baseline="0" dirty="0" smtClean="0"/>
              <a:t>требованиям, </a:t>
            </a:r>
            <a:r>
              <a:rPr lang="ru-RU" baseline="0" dirty="0" smtClean="0"/>
              <a:t>и поэтому производители светильников редко этой проблематике отводят много времени. 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 lang="zh-CN" sz="1300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 lang="en-US" sz="1300"/>
            </a:pPr>
            <a:fld id="{3FC65064-2AD2-93A6-9C7E-DCF31E306A89}" type="slidenum">
              <a:rPr lang="ru-RU" smtClean="0"/>
              <a:pPr algn="r">
                <a:defRPr lang="en-US" sz="1300"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401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GVueG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1wkAAAg0AAA7EAAAEAAAAA=="/>
              </a:ext>
            </a:extLst>
          </p:cNvSpPr>
          <p:nvPr>
            <p:ph type="ctrTitle"/>
          </p:nvPr>
        </p:nvSpPr>
        <p:spPr>
          <a:xfrm>
            <a:off x="685800" y="1599565"/>
            <a:ext cx="7772400" cy="10388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GVueG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6BEAANAvAAAKGgAAEAAAAA=="/>
              </a:ext>
            </a:extLst>
          </p:cNvSpPr>
          <p:nvPr>
            <p:ph type="subTitle" idx="1"/>
          </p:nvPr>
        </p:nvSpPr>
        <p:spPr>
          <a:xfrm>
            <a:off x="1371600" y="2910840"/>
            <a:ext cx="6400800" cy="13220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1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-18923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Char char="-"/>
              <a:tabLst/>
              <a:defRPr lang="en-US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561975" marR="0" indent="-179705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Char char="-"/>
              <a:tabLst/>
              <a:defRPr lang="en-US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752475" marR="0" indent="-18923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Char char="-"/>
              <a:tabLst/>
              <a:defRPr lang="en-US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962025" marR="0" indent="-20828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5" charset="2"/>
              <a:buChar char="§"/>
              <a:tabLst/>
              <a:defRPr lang="en-US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QAA4AIAAFE2AAClBQAAEAAAAA=="/>
              </a:ext>
            </a:extLst>
          </p:cNvSpPr>
          <p:nvPr>
            <p:ph type="title"/>
          </p:nvPr>
        </p:nvSpPr>
        <p:spPr>
          <a:xfrm>
            <a:off x="314325" y="467360"/>
            <a:ext cx="8515350" cy="45021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3AQAArQgAAJEbAABaEQAAEAAAAA=="/>
              </a:ext>
            </a:extLst>
          </p:cNvSpPr>
          <p:nvPr>
            <p:ph sz="quarter" idx="1"/>
          </p:nvPr>
        </p:nvSpPr>
        <p:spPr>
          <a:xfrm>
            <a:off x="319405" y="1410335"/>
            <a:ext cx="4161790" cy="141033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3AQAAlhIAAJEbAABEGwAAEAAAAA=="/>
              </a:ext>
            </a:extLst>
          </p:cNvSpPr>
          <p:nvPr>
            <p:ph sz="quarter" idx="2"/>
          </p:nvPr>
        </p:nvSpPr>
        <p:spPr>
          <a:xfrm>
            <a:off x="319405" y="3021330"/>
            <a:ext cx="4161790" cy="14109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HAAArQgAAGg2AABEGwAAEAAAAA=="/>
              </a:ext>
            </a:extLst>
          </p:cNvSpPr>
          <p:nvPr>
            <p:ph sz="half" idx="3"/>
          </p:nvPr>
        </p:nvSpPr>
        <p:spPr>
          <a:xfrm>
            <a:off x="4681855" y="1410335"/>
            <a:ext cx="4162425" cy="30219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QAA4AIAAFE2AAClBQAAEAAAAA=="/>
              </a:ext>
            </a:extLst>
          </p:cNvSpPr>
          <p:nvPr>
            <p:ph type="title"/>
          </p:nvPr>
        </p:nvSpPr>
        <p:spPr>
          <a:xfrm>
            <a:off x="314325" y="467360"/>
            <a:ext cx="8515350" cy="45021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3AQAArQgAAGg2AABaEQAAEAAAAA=="/>
              </a:ext>
            </a:extLst>
          </p:cNvSpPr>
          <p:nvPr>
            <p:ph sz="half" idx="1"/>
          </p:nvPr>
        </p:nvSpPr>
        <p:spPr>
          <a:xfrm>
            <a:off x="319405" y="1410335"/>
            <a:ext cx="8524875" cy="141033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3AQAAlhIAAJEbAABEGwAAEAAAAA=="/>
              </a:ext>
            </a:extLst>
          </p:cNvSpPr>
          <p:nvPr>
            <p:ph sz="quarter" idx="2"/>
          </p:nvPr>
        </p:nvSpPr>
        <p:spPr>
          <a:xfrm>
            <a:off x="319405" y="3021330"/>
            <a:ext cx="4161790" cy="14109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HAAAlhIAAGg2AABEGwAAEAAAAA=="/>
              </a:ext>
            </a:extLst>
          </p:cNvSpPr>
          <p:nvPr>
            <p:ph sz="quarter" idx="3"/>
          </p:nvPr>
        </p:nvSpPr>
        <p:spPr>
          <a:xfrm>
            <a:off x="4681855" y="3021330"/>
            <a:ext cx="4162425" cy="14109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QAA4AIAAFE2AAClBQAAEAAAAA=="/>
              </a:ext>
            </a:extLst>
          </p:cNvSpPr>
          <p:nvPr>
            <p:ph type="title"/>
          </p:nvPr>
        </p:nvSpPr>
        <p:spPr>
          <a:xfrm>
            <a:off x="314325" y="467360"/>
            <a:ext cx="8515350" cy="45021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3AQAArQgAAJEbAABaEQAAEAAAAA=="/>
              </a:ext>
            </a:extLst>
          </p:cNvSpPr>
          <p:nvPr>
            <p:ph sz="quarter" idx="1"/>
          </p:nvPr>
        </p:nvSpPr>
        <p:spPr>
          <a:xfrm>
            <a:off x="319405" y="1410335"/>
            <a:ext cx="4161790" cy="141033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HAAArQgAAGg2AABaEQAAEAAAAA=="/>
              </a:ext>
            </a:extLst>
          </p:cNvSpPr>
          <p:nvPr>
            <p:ph sz="quarter" idx="2"/>
          </p:nvPr>
        </p:nvSpPr>
        <p:spPr>
          <a:xfrm>
            <a:off x="4681855" y="1410335"/>
            <a:ext cx="4162425" cy="141033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ABk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3AQAAlhIAAGg2AABEGwAAEAAAAA=="/>
              </a:ext>
            </a:extLst>
          </p:cNvSpPr>
          <p:nvPr>
            <p:ph sz="half" idx="3"/>
          </p:nvPr>
        </p:nvSpPr>
        <p:spPr>
          <a:xfrm>
            <a:off x="319405" y="3021330"/>
            <a:ext cx="8524875" cy="14109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GVueG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QAA4AIAAFE2AAClBQAAEAAAAA=="/>
              </a:ext>
            </a:extLst>
          </p:cNvSpPr>
          <p:nvPr>
            <p:ph type="title"/>
          </p:nvPr>
        </p:nvSpPr>
        <p:spPr>
          <a:xfrm>
            <a:off x="314325" y="467360"/>
            <a:ext cx="8515350" cy="45021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GVueG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3AQAArQgAAGg2AABEGwAAEAAAAA=="/>
              </a:ext>
            </a:extLst>
          </p:cNvSpPr>
          <p:nvPr>
            <p:ph idx="1"/>
          </p:nvPr>
        </p:nvSpPr>
        <p:spPr>
          <a:xfrm>
            <a:off x="319405" y="1410335"/>
            <a:ext cx="8524875" cy="30219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ABk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QAA4AIAAFE2AAClBQAAEAAAAA=="/>
              </a:ext>
            </a:extLst>
          </p:cNvSpPr>
          <p:nvPr>
            <p:ph type="title"/>
          </p:nvPr>
        </p:nvSpPr>
        <p:spPr>
          <a:xfrm>
            <a:off x="314325" y="467360"/>
            <a:ext cx="8515350" cy="45021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3AQAArQgAAJEbAABEGwAAEAAAAA=="/>
              </a:ext>
            </a:extLst>
          </p:cNvSpPr>
          <p:nvPr>
            <p:ph sz="half" idx="1"/>
          </p:nvPr>
        </p:nvSpPr>
        <p:spPr>
          <a:xfrm>
            <a:off x="319405" y="1410335"/>
            <a:ext cx="4161790" cy="30219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HAAArQgAAGg2AABEGwAAEAAAAA=="/>
              </a:ext>
            </a:extLst>
          </p:cNvSpPr>
          <p:nvPr>
            <p:ph sz="half" idx="2"/>
          </p:nvPr>
        </p:nvSpPr>
        <p:spPr>
          <a:xfrm>
            <a:off x="4681855" y="1410335"/>
            <a:ext cx="4162425" cy="30219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QAA4AIAAFE2AAClBQAAEAAAAA=="/>
              </a:ext>
            </a:extLst>
          </p:cNvSpPr>
          <p:nvPr>
            <p:ph type="title"/>
          </p:nvPr>
        </p:nvSpPr>
        <p:spPr>
          <a:xfrm>
            <a:off x="314325" y="467360"/>
            <a:ext cx="8515350" cy="45021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QAA4AIAAGg2AABEGwAAEAAAAA=="/>
              </a:ext>
            </a:extLst>
          </p:cNvSpPr>
          <p:nvPr>
            <p:ph/>
          </p:nvPr>
        </p:nvSpPr>
        <p:spPr>
          <a:xfrm>
            <a:off x="314325" y="467360"/>
            <a:ext cx="8529955" cy="39649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QAA4AIAAFE2AAClBQAAEAAAAA=="/>
              </a:ext>
            </a:extLst>
          </p:cNvSpPr>
          <p:nvPr>
            <p:ph type="title"/>
          </p:nvPr>
        </p:nvSpPr>
        <p:spPr>
          <a:xfrm>
            <a:off x="314325" y="467360"/>
            <a:ext cx="8515350" cy="45021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3AQAArQgAAGg2AABaEQAAEAAAAA=="/>
              </a:ext>
            </a:extLst>
          </p:cNvSpPr>
          <p:nvPr>
            <p:ph sz="half" idx="1"/>
          </p:nvPr>
        </p:nvSpPr>
        <p:spPr>
          <a:xfrm>
            <a:off x="319405" y="1410335"/>
            <a:ext cx="8524875" cy="141033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3AQAAlhIAAGg2AABEGwAAEAAAAA=="/>
              </a:ext>
            </a:extLst>
          </p:cNvSpPr>
          <p:nvPr>
            <p:ph sz="half" idx="2"/>
          </p:nvPr>
        </p:nvSpPr>
        <p:spPr>
          <a:xfrm>
            <a:off x="319405" y="3021330"/>
            <a:ext cx="8524875" cy="14109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ABk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QAA4AIAAFE2AAClBQAAEAAAAA=="/>
              </a:ext>
            </a:extLst>
          </p:cNvSpPr>
          <p:nvPr>
            <p:ph type="title"/>
          </p:nvPr>
        </p:nvSpPr>
        <p:spPr>
          <a:xfrm>
            <a:off x="314325" y="467360"/>
            <a:ext cx="8515350" cy="45021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3AQAArQgAAJEbAABaEQAAEAAAAA=="/>
              </a:ext>
            </a:extLst>
          </p:cNvSpPr>
          <p:nvPr>
            <p:ph sz="quarter" idx="1"/>
          </p:nvPr>
        </p:nvSpPr>
        <p:spPr>
          <a:xfrm>
            <a:off x="319405" y="1410335"/>
            <a:ext cx="4161790" cy="141033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HAAArQgAAGg2AABaEQAAEAAAAA=="/>
              </a:ext>
            </a:extLst>
          </p:cNvSpPr>
          <p:nvPr>
            <p:ph sz="quarter" idx="2"/>
          </p:nvPr>
        </p:nvSpPr>
        <p:spPr>
          <a:xfrm>
            <a:off x="4681855" y="1410335"/>
            <a:ext cx="4162425" cy="141033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3AQAAlhIAAJEbAABEGwAAEAAAAA=="/>
              </a:ext>
            </a:extLst>
          </p:cNvSpPr>
          <p:nvPr>
            <p:ph sz="quarter" idx="3"/>
          </p:nvPr>
        </p:nvSpPr>
        <p:spPr>
          <a:xfrm>
            <a:off x="319405" y="3021330"/>
            <a:ext cx="4161790" cy="14109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HAAAlhIAAGg2AABEGwAAEAAAAA=="/>
              </a:ext>
            </a:extLst>
          </p:cNvSpPr>
          <p:nvPr>
            <p:ph sz="quarter" idx="4"/>
          </p:nvPr>
        </p:nvSpPr>
        <p:spPr>
          <a:xfrm>
            <a:off x="4681855" y="3021330"/>
            <a:ext cx="4162425" cy="14109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QAA4AIAAFE2AAClBQAAEAAAAA=="/>
              </a:ext>
            </a:extLst>
          </p:cNvSpPr>
          <p:nvPr>
            <p:ph type="title"/>
          </p:nvPr>
        </p:nvSpPr>
        <p:spPr>
          <a:xfrm>
            <a:off x="314325" y="467360"/>
            <a:ext cx="8515350" cy="45021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3AQAArQgAAJEbAABEGwAAEAAAAA=="/>
              </a:ext>
            </a:extLst>
          </p:cNvSpPr>
          <p:nvPr>
            <p:ph sz="half" idx="1"/>
          </p:nvPr>
        </p:nvSpPr>
        <p:spPr>
          <a:xfrm>
            <a:off x="319405" y="1410335"/>
            <a:ext cx="4161790" cy="30219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HAAArQgAAGg2AABaEQAAEAAAAA=="/>
              </a:ext>
            </a:extLst>
          </p:cNvSpPr>
          <p:nvPr>
            <p:ph sz="quarter" idx="2"/>
          </p:nvPr>
        </p:nvSpPr>
        <p:spPr>
          <a:xfrm>
            <a:off x="4681855" y="1410335"/>
            <a:ext cx="4162425" cy="141033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HAAAlhIAAGg2AABEGwAAEAAAAA=="/>
              </a:ext>
            </a:extLst>
          </p:cNvSpPr>
          <p:nvPr>
            <p:ph sz="quarter" idx="3"/>
          </p:nvPr>
        </p:nvSpPr>
        <p:spPr>
          <a:xfrm>
            <a:off x="4681855" y="3021330"/>
            <a:ext cx="4162425" cy="14109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>
            <a:extLst>
              <a:ext uri="smNativeData">
                <pr:smNativeData xmlns="" xmlns:pr="smNativeData" val="SMDATA_12_JnITXBMAAAAlAAAAZAAAAA0AAAAAkAAAAEgAAACQAAAASAAAAAAAAAABAAAAAAAAAAEAAABQAAAAAAAAAAAA4D8AAAAAAADgPwAAAAAAAOA/AAAAAAAA4D8AAAAAAADgPwAAAAAAAOA/AAAAAAAA4D8AAAAAAADgPwAAAAAAAOA/AAAAAAAA4D8CAAAAjAAAAAEAAAAAAAAA////CP///wg4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AzAAAMAAAAEAAAAAAAAAAAAAAAAAAAAAAAAAAeAAAAaAAAAAAAAAAAAAAAAAAAAAAAAAAAAAAAECcAABAnAAAAAAAAAAAAAAAAAAAAAAAAAAAAAAAAAAAAAAAAAAAAABQAAAAAAAAAwMD/AAAAAABkAAAAMgAAAAAAAABkAAAAAAAAAH9/fwAKAAAAHwAAAFQAAAD///8B////AQAAAAAAAAAAAAAAAAAAAAAAAAAAAAAAAAAAAAAAAAAAAAAAAn9/fwC+AAkDzMzMAMDA/wB/f38AAAAAAAAAAAAAAAAAAAAAAAAAAAAhAAAAGAAAABQAAAAAAAAAPAIAAEA4AABvHAAAECAAAA=="/>
              </a:ext>
            </a:extLst>
          </p:cNvSpPr>
          <p:nvPr/>
        </p:nvSpPr>
        <p:spPr>
          <a:xfrm>
            <a:off x="0" y="363220"/>
            <a:ext cx="9144000" cy="4258945"/>
          </a:xfrm>
          <a:prstGeom prst="rect">
            <a:avLst/>
          </a:prstGeom>
          <a:solidFill>
            <a:schemeClr val="bg1">
              <a:alpha val="44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3" name="Rectangle 2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ML/AN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AQAA4AIAAFE2AAClBQAAEAAAAA=="/>
              </a:ext>
            </a:extLst>
          </p:cNvSpPr>
          <p:nvPr>
            <p:ph type="title"/>
          </p:nvPr>
        </p:nvSpPr>
        <p:spPr>
          <a:xfrm>
            <a:off x="314325" y="467360"/>
            <a:ext cx="8515350" cy="45021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>
            <a:lvl1pPr marL="0" marR="0" indent="0" algn="l" defTabSz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1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1" i="0" u="none" strike="noStrike" kern="1" spc="0" baseline="0">
                <a:solidFill>
                  <a:schemeClr val="accent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1" i="0" u="none" strike="noStrike" kern="1" spc="0" baseline="0">
                <a:solidFill>
                  <a:schemeClr val="accent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1" i="0" u="none" strike="noStrike" kern="1" spc="0" baseline="0">
                <a:solidFill>
                  <a:schemeClr val="accent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1" i="0" u="none" strike="noStrike" kern="1" spc="0" baseline="0">
                <a:solidFill>
                  <a:schemeClr val="accent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marL="0" marR="0" indent="0" algn="l" defTabSz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1" i="0" u="none" strike="noStrike" kern="1" spc="0" baseline="0">
                <a:solidFill>
                  <a:schemeClr val="accent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单击此处编辑母版标题样式</a:t>
            </a:r>
          </a:p>
        </p:txBody>
      </p:sp>
      <p:sp>
        <p:nvSpPr>
          <p:cNvPr id="4" name="Rectangle 3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3AQAArQgAAGg2AABEGwAAEAAAAA=="/>
              </a:ext>
            </a:extLst>
          </p:cNvSpPr>
          <p:nvPr>
            <p:ph type="body" idx="1"/>
          </p:nvPr>
        </p:nvSpPr>
        <p:spPr>
          <a:xfrm>
            <a:off x="319405" y="1410335"/>
            <a:ext cx="8524875" cy="30219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>
            <a:lvl1pPr marL="190500" marR="0" indent="-1905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5" charset="2"/>
              <a:buChar char="§"/>
              <a:tabLst/>
              <a:defRPr lang="en-US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-18923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Char char="-"/>
              <a:tabLst/>
              <a:defRPr lang="en-US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561975" marR="0" indent="-179705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Char char="-"/>
              <a:tabLst/>
              <a:defRPr lang="en-US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752475" marR="0" indent="-18923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Char char="-"/>
              <a:tabLst/>
              <a:defRPr lang="en-US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962025" marR="0" indent="-20828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5" charset="2"/>
              <a:buChar char="§"/>
              <a:tabLst/>
              <a:defRPr lang="en-US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marL="190500" marR="0" indent="-1905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5" charset="2"/>
              <a:buChar char="§"/>
              <a:tabLst/>
              <a:defRPr lang="en-US" sz="20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单击此处编辑母版文本样式</a:t>
            </a:r>
          </a:p>
          <a:p>
            <a:pPr marL="381000" marR="0" lvl="1" indent="-18923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Char char="-"/>
              <a:tabLst/>
              <a:defRPr lang="en-US"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第二级</a:t>
            </a:r>
          </a:p>
          <a:p>
            <a:pPr marL="561975" marR="0" lvl="2" indent="-179705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Char char="-"/>
              <a:tabLst/>
              <a:defRPr lang="en-US" sz="2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第三级</a:t>
            </a:r>
          </a:p>
          <a:p>
            <a:pPr marL="752475" marR="0" lvl="3" indent="-18923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Char char="-"/>
              <a:tabLst/>
              <a:defRPr lang="en-US" sz="20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第四级</a:t>
            </a:r>
          </a:p>
          <a:p>
            <a:pPr marL="962025" marR="0" lvl="4" indent="-20828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5" charset="2"/>
              <a:buChar char="§"/>
              <a:tabLst/>
              <a:defRPr lang="en-US" sz="20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第五级</a:t>
            </a:r>
          </a:p>
        </p:txBody>
      </p:sp>
      <p:grpSp>
        <p:nvGrpSpPr>
          <p:cNvPr id="5" name="组合 7"/>
          <p:cNvGrpSpPr>
            <a:extLst>
              <a:ext uri="smNativeData">
                <pr:smNativeData xmlns="" xmlns:pr="smNativeData" val="SMDATA_6_JnITXB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EouAADxHAAAnDYAACsfAAAQAAAA"/>
              </a:ext>
            </a:extLst>
          </p:cNvGrpSpPr>
          <p:nvPr/>
        </p:nvGrpSpPr>
        <p:grpSpPr>
          <a:xfrm>
            <a:off x="7524750" y="4704715"/>
            <a:ext cx="1352550" cy="361950"/>
            <a:chOff x="7524750" y="4704715"/>
            <a:chExt cx="1352550" cy="361950"/>
          </a:xfrm>
        </p:grpSpPr>
        <p:pic>
          <p:nvPicPr>
            <p:cNvPr id="7" name="Рисунок1" descr="D:\Winzz_Doc\My Pictures\Microsoft 剪辑管理器\logo-slogan.gif"/>
            <p:cNvPicPr>
              <a:picLocks noChangeAspect="1"/>
              <a:extLst>
                <a:ext uri="smNativeData">
                  <pr:smNativeData xmlns="" xmlns:pr="smNativeData" val="SMDATA_14_JnITXBMAAAAlAAAAEQAAAC0AAAAAkAAAAEgAAACQ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AcAAAA4AAAAAAAAAAAAAAAAAAAA////AAAAAAAAAAAAAAAAAAAAAAAAAAAAuhEAAMn///+nAAAAZAAAAAAAAAAjAAAABAAAAGQAAAAXAAAAFAAAAAAAAAAAAAAA/38AAP9/AAAAAAAACQAAAAQAAAAAAAAADAAAABAAAAAAAAAAAAAAAAAAAAAAAAAAHgAAAGgAAAAAAAAAAAAAAAAAAAAAAAAAAAAAABAnAAAQJwAAAAAAAAAAAAAAAAAAAAAAAAAAAAAAAAAAAAAAAAAAAAAUAAAAAAAAAMDA/wAAAAAAZAAAADIAAAAAAAAAAAAAAGQAAACDmK4ACgAAAB8AAABUAAAAHEx0Bf///wEAAAAAAAAAAAAAAAAAAAAAAAAAAAAAAAAAAAAAAAAAAAAAAAB/f38AvgAJA8zMzADAwP8Ag5iuAAAAAAAAAAAAAAAAAP///wAAAAAAIQAAABgAAAAUAAAASi4AAPEcAACcNgAAKB4AAAAAAAA="/>
                </a:ext>
              </a:extLst>
            </p:cNvPicPr>
            <p:nvPr/>
          </p:nvPicPr>
          <p:blipFill>
            <a:blip r:embed="rId14" cstate="print">
              <a:duotone>
                <a:prstClr val="black"/>
                <a:srgbClr val="8398AE">
                  <a:tint val="40000"/>
                  <a:satMod val="400000"/>
                </a:srgbClr>
              </a:duotone>
              <a:lum bright="-55000" contrast="40000"/>
            </a:blip>
            <a:srcRect b="45380"/>
            <a:stretch>
              <a:fillRect/>
            </a:stretch>
          </p:blipFill>
          <p:spPr>
            <a:xfrm>
              <a:off x="7524750" y="4704715"/>
              <a:ext cx="1352550" cy="19748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</p:pic>
        <p:pic>
          <p:nvPicPr>
            <p:cNvPr id="6" name="Picture 6" descr="D:\Winzz_Doc\My Pictures\Microsoft 剪辑管理器\logo-slogan.gif"/>
            <p:cNvPicPr>
              <a:picLocks noChangeAspect="1"/>
              <a:extLst>
                <a:ext uri="smNativeData">
                  <pr:smNativeData xmlns="" xmlns:pr="smNativeData" val="SMDATA_14_JnITXBMAAAAlAAAAEQAAAC0AAAAAkAAAAEgAAACQ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AcAAAA4AAAAAAAAAAAAAAAAAAAA////AAAAAAAAAAAAAAAAAAAAAAAAAAAAAAAAAM7///9kAAAAZAAAAAAAAAAjAAAABAAAAGQAAAAXAAAAFAAAAAAAAAAAAAAA/38AAP9/AAAAAAAACQAAAAQAAAAAAAAADAAAABAAAAAAAAAAAAAAAAAAAAAAAAAAHgAAAGgAAAAAAAAAAAAAAAAAAAAAAAAAAAAAABAnAAAQJwAAAAAAAAAAAAAAAAAAAAAAAAAAAAAAAAAAAAAAAAAAAAAUAAAAAAAAAMDA/wAAAAAAZAAAADIAAAAAAAAAZAAAAAAAAAB/f38ACgAAAB8AAABUAAAAHEx0Bf///wEAAAAAAAAAAAAAAAAAAAAAAAAAAAAAAAAAAAAAAAAAAAAAAAJ/f38AvgAJA8zMzADAwP8Af39/AAAAAAAAAAAAAAAAAP///wAAAAAAIQAAABgAAAAUAAAASi4AADgeAACcNgAAKx8AAAAAAAA="/>
                </a:ext>
              </a:extLst>
            </p:cNvPicPr>
            <p:nvPr/>
          </p:nvPicPr>
          <p:blipFill>
            <a:blip r:embed="rId15" cstate="print">
              <a:lum bright="-50000"/>
            </a:blip>
            <a:stretch>
              <a:fillRect/>
            </a:stretch>
          </p:blipFill>
          <p:spPr>
            <a:xfrm>
              <a:off x="7524750" y="4912360"/>
              <a:ext cx="1352550" cy="15430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wipe dir="r"/>
    <p:extLst>
      <p:ext uri="smNativeData">
        <pr:smNativeData xmlns="" xmlns:pr="smNativeData" val="JnITXAAAAAAUBQAAAAAAAAoAAAACAAAAAAAAAAAAAAAAAAAAAQAAAAAAAAAAAAAAAAAAAAAAAAAAAAAA"/>
      </p:ext>
    </p:extLst>
  </p:transition>
  <p:hf hdr="0" ftr="0" dt="0"/>
  <p:txStyles>
    <p:titleStyle>
      <a:lvl1pPr marL="0" marR="0" indent="0" algn="l" defTabSz="457200">
        <a:lnSpc>
          <a:spcPct val="95000"/>
        </a:lnSpc>
        <a:spcBef>
          <a:spcPts val="0"/>
        </a:spcBef>
        <a:spcAft>
          <a:spcPts val="0"/>
        </a:spcAft>
        <a:buNone/>
        <a:tabLst/>
        <a:defRPr lang="en-US" sz="2800" b="1" i="0" u="none" strike="noStrike" kern="1" spc="0" baseline="0">
          <a:solidFill>
            <a:schemeClr val="bg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457200">
        <a:lnSpc>
          <a:spcPct val="95000"/>
        </a:lnSpc>
        <a:spcBef>
          <a:spcPts val="0"/>
        </a:spcBef>
        <a:spcAft>
          <a:spcPts val="0"/>
        </a:spcAft>
        <a:buNone/>
        <a:tabLst/>
        <a:defRPr lang="en-US" sz="2400" b="1" i="0" u="none" strike="noStrike" kern="1" spc="0" baseline="0">
          <a:solidFill>
            <a:schemeClr val="accent2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457200">
        <a:lnSpc>
          <a:spcPct val="95000"/>
        </a:lnSpc>
        <a:spcBef>
          <a:spcPts val="0"/>
        </a:spcBef>
        <a:spcAft>
          <a:spcPts val="0"/>
        </a:spcAft>
        <a:buNone/>
        <a:tabLst/>
        <a:defRPr lang="en-US" sz="2400" b="1" i="0" u="none" strike="noStrike" kern="1" spc="0" baseline="0">
          <a:solidFill>
            <a:schemeClr val="accent2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457200">
        <a:lnSpc>
          <a:spcPct val="95000"/>
        </a:lnSpc>
        <a:spcBef>
          <a:spcPts val="0"/>
        </a:spcBef>
        <a:spcAft>
          <a:spcPts val="0"/>
        </a:spcAft>
        <a:buNone/>
        <a:tabLst/>
        <a:defRPr lang="en-US" sz="2400" b="1" i="0" u="none" strike="noStrike" kern="1" spc="0" baseline="0">
          <a:solidFill>
            <a:schemeClr val="accent2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457200">
        <a:lnSpc>
          <a:spcPct val="95000"/>
        </a:lnSpc>
        <a:spcBef>
          <a:spcPts val="0"/>
        </a:spcBef>
        <a:spcAft>
          <a:spcPts val="0"/>
        </a:spcAft>
        <a:buNone/>
        <a:tabLst/>
        <a:defRPr lang="en-US" sz="2400" b="1" i="0" u="none" strike="noStrike" kern="1" spc="0" baseline="0">
          <a:solidFill>
            <a:schemeClr val="accent2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190500" marR="0" indent="-190500" algn="l" defTabSz="45720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Wingdings" pitchFamily="5" charset="2"/>
        <a:buChar char="§"/>
        <a:tabLst/>
        <a:defRPr lang="en-US"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381000" marR="0" indent="-189230" algn="l" defTabSz="45720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Tx/>
        <a:buFontTx/>
        <a:buChar char="-"/>
        <a:tabLst/>
        <a:defRPr lang="en-US" sz="2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561975" marR="0" indent="-179705" algn="l" defTabSz="45720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Tx/>
        <a:buFontTx/>
        <a:buChar char="-"/>
        <a:tabLst/>
        <a:defRPr lang="en-US" sz="24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752475" marR="0" indent="-189230" algn="l" defTabSz="45720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Tx/>
        <a:buFontTx/>
        <a:buChar char="-"/>
        <a:tabLst/>
        <a:defRPr lang="en-US"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962025" marR="0" indent="-208280" algn="l" defTabSz="45720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Wingdings" pitchFamily="5" charset="2"/>
        <a:buChar char="§"/>
        <a:tabLst/>
        <a:defRPr lang="en-US"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e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abr.com/ru/post/651189/" TargetMode="External"/><Relationship Id="rId4" Type="http://schemas.openxmlformats.org/officeDocument/2006/relationships/hyperlink" Target="https://www.youtube.com/watch?v=44YyM1LPJD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s://drive.google.com/file/d/1uvQ8wsjZbwiVRC6CrltTTacLjm9HnV2N/view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:\Profiles\ivanov\Desktop\lcfon-color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45" y="0"/>
            <a:ext cx="9467850" cy="531495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4852" y="439102"/>
            <a:ext cx="5803075" cy="4436745"/>
          </a:xfrm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ru-RU" sz="3200" b="0" dirty="0" smtClean="0">
                <a:latin typeface="Times New Roman" pitchFamily="18" charset="0"/>
                <a:ea typeface="Calibri" pitchFamily="2" charset="-52"/>
                <a:cs typeface="Times New Roman" pitchFamily="18" charset="0"/>
              </a:rPr>
              <a:t>ВЛИЯНИЕ ТЕМПЕРАТУРЫ</a:t>
            </a:r>
            <a:r>
              <a:rPr lang="en-US" sz="3200" b="0" dirty="0" smtClean="0">
                <a:latin typeface="Times New Roman" pitchFamily="18" charset="0"/>
                <a:ea typeface="Calibri" pitchFamily="2" charset="-52"/>
                <a:cs typeface="Times New Roman" pitchFamily="18" charset="0"/>
              </a:rPr>
              <a:t/>
            </a:r>
            <a:br>
              <a:rPr lang="en-US" sz="3200" b="0" dirty="0" smtClean="0">
                <a:latin typeface="Times New Roman" pitchFamily="18" charset="0"/>
                <a:ea typeface="Calibri" pitchFamily="2" charset="-52"/>
                <a:cs typeface="Times New Roman" pitchFamily="18" charset="0"/>
              </a:rPr>
            </a:br>
            <a:r>
              <a:rPr lang="ru-RU" sz="3200" b="0" dirty="0" smtClean="0">
                <a:latin typeface="Times New Roman" pitchFamily="18" charset="0"/>
                <a:ea typeface="Calibri" pitchFamily="2" charset="-52"/>
                <a:cs typeface="Times New Roman" pitchFamily="18" charset="0"/>
              </a:rPr>
              <a:t>НА ПАРАМЕТРЫ СВЕТИЛЬНИКОВ</a:t>
            </a:r>
            <a:r>
              <a:rPr lang="en-US" sz="3200" b="0" dirty="0" smtClean="0">
                <a:latin typeface="Times New Roman" pitchFamily="18" charset="0"/>
                <a:ea typeface="Calibri" pitchFamily="2" charset="-52"/>
                <a:cs typeface="Times New Roman" pitchFamily="18" charset="0"/>
              </a:rPr>
              <a:t/>
            </a:r>
            <a:br>
              <a:rPr lang="en-US" sz="3200" b="0" dirty="0" smtClean="0">
                <a:latin typeface="Times New Roman" pitchFamily="18" charset="0"/>
                <a:ea typeface="Calibri" pitchFamily="2" charset="-52"/>
                <a:cs typeface="Times New Roman" pitchFamily="18" charset="0"/>
              </a:rPr>
            </a:br>
            <a:r>
              <a:rPr lang="ru-RU" sz="3200" b="0" dirty="0" smtClean="0">
                <a:latin typeface="Times New Roman" pitchFamily="18" charset="0"/>
                <a:ea typeface="Calibri" pitchFamily="2" charset="-52"/>
                <a:cs typeface="Times New Roman" pitchFamily="18" charset="0"/>
              </a:rPr>
              <a:t>ДЛЯ СПОРТИВНОГО ОСВЕЩЕНИЯ</a:t>
            </a:r>
            <a:r>
              <a:rPr lang="en-US" sz="3200" b="0" dirty="0" smtClean="0">
                <a:latin typeface="Times New Roman" pitchFamily="18" charset="0"/>
                <a:ea typeface="Calibri" pitchFamily="2" charset="-52"/>
                <a:cs typeface="Times New Roman" pitchFamily="18" charset="0"/>
              </a:rPr>
              <a:t/>
            </a:r>
            <a:br>
              <a:rPr lang="en-US" sz="3200" b="0" dirty="0" smtClean="0">
                <a:latin typeface="Times New Roman" pitchFamily="18" charset="0"/>
                <a:ea typeface="Calibri" pitchFamily="2" charset="-52"/>
                <a:cs typeface="Times New Roman" pitchFamily="18" charset="0"/>
              </a:rPr>
            </a:br>
            <a:r>
              <a:rPr lang="ru-RU" sz="3200" b="0" dirty="0" smtClean="0">
                <a:latin typeface="Times New Roman" pitchFamily="18" charset="0"/>
                <a:ea typeface="Calibri" pitchFamily="2" charset="-52"/>
                <a:cs typeface="Times New Roman" pitchFamily="18" charset="0"/>
              </a:rPr>
              <a:t>И ОБЪЕКТОВ 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ОАО «РЖД»</a:t>
            </a:r>
            <a:endParaRPr lang="ru-RU" sz="3200" b="0" dirty="0">
              <a:latin typeface="Times New Roman" pitchFamily="18" charset="0"/>
              <a:ea typeface="Blogger Sans Medium" pitchFamily="50" charset="0"/>
              <a:cs typeface="Times New Roman" pitchFamily="18" charset="0"/>
            </a:endParaRPr>
          </a:p>
        </p:txBody>
      </p:sp>
      <p:pic>
        <p:nvPicPr>
          <p:cNvPr id="1026" name="Picture 2" descr="F:\Бизнес атрибуты\Презентации\Лед-Компонентс\2022\исходники\lclogo-color-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8871" y="612139"/>
            <a:ext cx="3859958" cy="2727643"/>
          </a:xfrm>
          <a:prstGeom prst="rect">
            <a:avLst/>
          </a:prstGeom>
          <a:noFill/>
        </p:spPr>
      </p:pic>
      <p:sp>
        <p:nvSpPr>
          <p:cNvPr id="10" name="Subtitle 2"/>
          <p:cNvSpPr txBox="1">
            <a:spLocks noChangeArrowheads="1"/>
            <a:extLst>
              <a:ext uri="smNativeData">
                <pr:smNativeData xmlns:pr="smNativeData" xmlns="" val="SMDATA_12_JnITXBMAAAAlAAAAZAAAAA0AAAAAkAAAAEgAAACQAAAASA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ABkAAAMAAAAEAAAAAAAAAAAAAAAAAAAAAAAAAAeAAAAaAAAAAAAAAAAAAAAAAAAAAAAAAAAAAAAECcAABAnAAAAAAAAAAAAAAAAAAAAAAAAAAAAAAAAAAAAAAAAAAAAABQAAAAAAAAAwMD/AAAAAABkAAAAMgAAAAAAAABkAAAAAAAAAH9/fwAKAAAAHwAAAFQAAAAcTHQF////AQAAAAAAAAAAAAAAAAAAAAAAAAAAAAAAAAAAAAAAAAAAAAAAAn9/fwC+AAkDzMzMAMDA/wB/f38AAAAAAAAAAAAAAAAAAAAAAAAAAAAhAAAAGAAAABQAAAAAAAAAfxoAAHQlAACsHgAAEAAAAA=="/>
              </a:ext>
            </a:extLst>
          </p:cNvSpPr>
          <p:nvPr/>
        </p:nvSpPr>
        <p:spPr>
          <a:xfrm>
            <a:off x="6260123" y="4432886"/>
            <a:ext cx="3190582" cy="6840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1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-18923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Char char="-"/>
              <a:tabLst/>
              <a:defRPr lang="en-US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561975" marR="0" indent="-179705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Char char="-"/>
              <a:tabLst/>
              <a:defRPr lang="en-US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752475" marR="0" indent="-18923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Char char="-"/>
              <a:tabLst/>
              <a:defRPr lang="en-US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962025" marR="0" indent="-20828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5" charset="2"/>
              <a:buChar char="§"/>
              <a:tabLst/>
              <a:defRPr lang="en-US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5" charset="2"/>
              <a:buNone/>
              <a:tabLst/>
              <a:defRPr lang="en-US" sz="2000" b="1" i="0" u="none" strike="noStrike" kern="1" spc="0" baseline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kumimoji="0" lang="ru-RU" b="0" i="0" u="none" strike="noStrike" kern="1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Санкт-Петербург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5" charset="2"/>
              <a:buNone/>
              <a:tabLst/>
              <a:defRPr lang="en-US" sz="2000" b="1" i="0" u="none" strike="noStrike" kern="1" spc="0" baseline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kumimoji="0" lang="ru-RU" b="0" i="0" u="none" strike="noStrike" kern="1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202</a:t>
            </a:r>
            <a:r>
              <a:rPr kumimoji="0" lang="en-US" b="0" i="0" u="none" strike="noStrike" kern="1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</a:t>
            </a:r>
            <a:endParaRPr kumimoji="0" lang="en-US" b="1" i="0" u="none" strike="noStrike" kern="1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 noChangeArrowheads="1"/>
            <a:extLst>
              <a:ext uri="smNativeData">
                <pr:smNativeData xmlns:pr="smNativeData" xmlns="" val="SMDATA_12_JnITXBMAAAAlAAAAZAAAAA0AAAAAkAAAAEgAAACQAAAASAAAAAAAAAAB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ABkAAAMAAAAEAAAAAAAAAAAAAAAAAAAAAAAAAAeAAAAaAAAAAAAAAAAAAAAAAAAAAAAAAAAAAAAECcAABAnAAAAAAAAAAAAAAAAAAAAAAAAAAAAAAAAAAAAAAAAAAAAABQAAAAAAAAAwMD/AAAAAABkAAAAMgAAAAAAAABkAAAAAAAAAH9/fwAKAAAAHwAAAFQAAAAcTHQF////AQAAAAAAAAAAAAAAAAAAAAAAAAAAAAAAAAAAAAAAAAAAAAAAAn9/fwC+AAkDzMzMAMDA/wB/f38AAAAAAAAAAAAAAAAAAAAAAAAAAAAhAAAAGAAAABQAAAAAAAAAfxoAAHQlAACsHgAAEAAAAA=="/>
              </a:ext>
            </a:extLst>
          </p:cNvSpPr>
          <p:nvPr/>
        </p:nvSpPr>
        <p:spPr>
          <a:xfrm>
            <a:off x="6496051" y="2897945"/>
            <a:ext cx="2838450" cy="1203203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1" i="0" u="none" strike="noStrike" kern="1" spc="0" baseline="0">
                <a:solidFill>
                  <a:schemeClr val="bg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-18923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Char char="-"/>
              <a:tabLst/>
              <a:defRPr lang="en-US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561975" marR="0" indent="-179705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Char char="-"/>
              <a:tabLst/>
              <a:defRPr lang="en-US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752475" marR="0" indent="-18923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Char char="-"/>
              <a:tabLst/>
              <a:defRPr lang="en-US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962025" marR="0" indent="-20828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5" charset="2"/>
              <a:buChar char="§"/>
              <a:tabLst/>
              <a:defRPr lang="en-US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lvl="0" algn="ctr">
              <a:buClr>
                <a:schemeClr val="accent1"/>
              </a:buClr>
              <a:defRPr lang="en-US" sz="2000" b="1" i="0" u="none" strike="noStrike" kern="1" spc="0" baseline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Сапрыкин Андрей</a:t>
            </a:r>
          </a:p>
          <a:p>
            <a:pPr lvl="0" algn="ctr">
              <a:buClr>
                <a:schemeClr val="accent1"/>
              </a:buClr>
              <a:defRPr lang="en-US" sz="2000" b="1" i="0" u="none" strike="noStrike" kern="1" spc="0" baseline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andrey.s@led-components.com</a:t>
            </a:r>
            <a:endParaRPr kumimoji="0" lang="en-US" b="1" i="0" u="none" strike="noStrike" kern="1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  <p:extLst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Перегрев СД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633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- уход цветовых координат, спад светового потока и уменьшение срока жизни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83" y="1600438"/>
            <a:ext cx="5945488" cy="334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1009" y="1600438"/>
            <a:ext cx="2680112" cy="1908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6901" y="3305471"/>
            <a:ext cx="3057099" cy="1793744"/>
          </a:xfrm>
          <a:prstGeom prst="rect">
            <a:avLst/>
          </a:prstGeom>
        </p:spPr>
      </p:pic>
      <p:sp>
        <p:nvSpPr>
          <p:cNvPr id="8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020026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Перегрев СД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633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цветовых координат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см на светильники над Вами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1620" y="1240078"/>
            <a:ext cx="4989318" cy="374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331681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печатной платы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ALPCB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633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- отслоение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препрега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(диэлектрика) и снижение теплопроводности платы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i-a.d-cd.net/d298bb9s-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1582" y="2109354"/>
            <a:ext cx="4589538" cy="213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09354"/>
            <a:ext cx="2876451" cy="1803059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 rot="16200000">
            <a:off x="3044672" y="2635234"/>
            <a:ext cx="873290" cy="1344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65770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www.lipkaya-lenta.ru/components/com_jshopping/files/img_products/full_gpt-020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31326"/>
            <a:ext cx="2965794" cy="296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оптика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98824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- оптика 1)отклеивается 2)желтеет 3) заменяют уплотнитель из силикона на </a:t>
            </a:r>
            <a:r>
              <a:rPr lang="ru-RU" sz="2600" b="0" i="0" u="none" strike="noStrike" kern="1" spc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2" charset="-52"/>
                <a:cs typeface="Times New Roman" panose="02020603050405020304" pitchFamily="18" charset="0"/>
              </a:rPr>
              <a:t>Термоэластопласт</a:t>
            </a:r>
            <a:r>
              <a:rPr lang="en-US" sz="2600" b="0" i="0" u="none" strike="noStrike" kern="1" spc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2" charset="-52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ТЭП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0716" y="2112103"/>
            <a:ext cx="2052730" cy="2703595"/>
          </a:xfrm>
          <a:prstGeom prst="rect">
            <a:avLst/>
          </a:prstGeom>
        </p:spPr>
      </p:pic>
      <p:pic>
        <p:nvPicPr>
          <p:cNvPr id="7170" name="Picture 2" descr="https://www.promelec.ru/fs/cache/7b/8a/5a/86/58c9fb9be1d6d8179dde791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4855" y="2028817"/>
            <a:ext cx="2786882" cy="278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513772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2606" y="2729321"/>
            <a:ext cx="3139440" cy="20929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питания (драйвер)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1454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- БП с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IP67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термоциклировании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насос впитывает воду и выходит из строя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6303" y="1350060"/>
            <a:ext cx="7085714" cy="1495238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6012" y="2608726"/>
            <a:ext cx="2418308" cy="245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2663111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питания (драйвер)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633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- путают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Tcase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Tambient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считают, что БП можно использовать до +90С окружающей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730" y="1681463"/>
            <a:ext cx="4241652" cy="31796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6294" y="1681462"/>
            <a:ext cx="4599933" cy="3179677"/>
          </a:xfrm>
          <a:prstGeom prst="rect">
            <a:avLst/>
          </a:prstGeom>
        </p:spPr>
      </p:pic>
      <p:sp>
        <p:nvSpPr>
          <p:cNvPr id="9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952890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питания (драйвер)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633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- типы защита от перегрева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54272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защиты - выход из строя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Перезапуск 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частое мигание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светильника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тока 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редкое мигание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светильника</a:t>
            </a:r>
          </a:p>
          <a:p>
            <a:pPr marL="514350" indent="-514350" algn="l">
              <a:buFont typeface="+mj-lt"/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034448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питания (драйвер)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633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- холодный пуск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305" y="1856825"/>
            <a:ext cx="3684428" cy="3062597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 rot="16200000">
            <a:off x="4481368" y="2421933"/>
            <a:ext cx="685964" cy="1246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3544" y="3203128"/>
            <a:ext cx="1961590" cy="15031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3544" y="1497276"/>
            <a:ext cx="1794555" cy="1288399"/>
          </a:xfrm>
          <a:prstGeom prst="rect">
            <a:avLst/>
          </a:prstGeom>
        </p:spPr>
      </p:pic>
      <p:pic>
        <p:nvPicPr>
          <p:cNvPr id="11" name="Picture 4" descr=" Moving In Better Ways!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638" y="1292662"/>
            <a:ext cx="1901750" cy="55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7658533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32363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Влияние температуры на параметры светильников для спортивного освещения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9487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ЗАКОНОДАТЕЛЬ МОДЫ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792" y="781396"/>
            <a:ext cx="4929179" cy="38872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0393" y="762368"/>
            <a:ext cx="3302724" cy="3925266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886472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выведите этих людей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633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слишком много знают о спортивном свете и требованиях РЖД и вечно все портят своими вопросами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vksliv.ru/img/%D0%90%D0%BD%D1%82%D0%BE%D0%BD_%D0%9C%D0%B5%D1%88%D0%BA%D0%BE%D0%B2-%D1%84%D0%BE%D1%82%D0%BE?sun9-25.userapi.com/s/v1/ig1/EI3imti6zTDp3PczK65coq5XCiSdEIzLQCnIgPXHhKiUMI0m7Rch8lltZ5e8wgv3_m8gcOvU.jpg?size=400x400&amp;quality=96&amp;crop=177,0,1472,1472&amp;ava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833" y="1794677"/>
            <a:ext cx="2084309" cy="20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6598" y="1794677"/>
            <a:ext cx="1580853" cy="20843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80907" y="1794677"/>
            <a:ext cx="2288024" cy="2071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386" y="1794677"/>
            <a:ext cx="2214713" cy="20710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8987" y="3865733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5340" y="3860627"/>
            <a:ext cx="1863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71107" y="3860626"/>
            <a:ext cx="1863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48058" y="3865733"/>
            <a:ext cx="1863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596547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4548" y="2143106"/>
            <a:ext cx="4532539" cy="3000394"/>
          </a:xfrm>
          <a:prstGeom prst="rect">
            <a:avLst/>
          </a:prstGeom>
        </p:spPr>
      </p:pic>
      <p:pic>
        <p:nvPicPr>
          <p:cNvPr id="14342" name="Picture 6" descr="http://img.planar.spb.ru/ecimages/1762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31" y="2059106"/>
            <a:ext cx="3084394" cy="308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8214" y="530961"/>
            <a:ext cx="2784283" cy="14157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СВЕТОВОЕ ШОУ В ПЕРЕРЫВАХ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4" descr=" Moving In Better Ways!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605" y="1013213"/>
            <a:ext cx="2470245" cy="7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38486" y="530961"/>
            <a:ext cx="1422633" cy="13981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2497" y="507865"/>
            <a:ext cx="1310046" cy="1421201"/>
          </a:xfrm>
          <a:prstGeom prst="rect">
            <a:avLst/>
          </a:prstGeom>
        </p:spPr>
      </p:pic>
      <p:sp>
        <p:nvSpPr>
          <p:cNvPr id="10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506312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96led lens 750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5152" y="1048703"/>
            <a:ext cx="44291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ЛИНЗА С </a:t>
            </a:r>
            <a:r>
              <a:rPr lang="en-US" sz="3200" b="1" spc="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IP </a:t>
            </a:r>
            <a:r>
              <a:rPr lang="ru-RU" sz="3200" b="1" spc="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ВЫСОКОЙ ЭФФЕКТИВНОСТИ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954" y="3620417"/>
            <a:ext cx="4353637" cy="12247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927774"/>
            <a:ext cx="9144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Длинна - 520мм!!!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96шт 3535-5050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потерь 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IP65 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силиконовым </a:t>
            </a:r>
          </a:p>
          <a:p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уплотнителем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443119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ТРЕБОВАНИЯ ОТ МАТЧ ТВ 2021г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4578" name="Picture 2" descr="_DSC99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662" y="584775"/>
            <a:ext cx="2427631" cy="364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4497169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hlinkClick r:id="rId4"/>
              </a:rPr>
              <a:t>https://www.youtube.com/watch?v=44YyM1LPJDg</a:t>
            </a:r>
            <a:endParaRPr lang="en-US" dirty="0" smtClean="0"/>
          </a:p>
          <a:p>
            <a:pPr algn="ctr"/>
            <a:r>
              <a:rPr lang="en-US" dirty="0" smtClean="0">
                <a:hlinkClick r:id="rId5"/>
              </a:rPr>
              <a:t>https://habr.com/ru/post/651189/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4162" y="668563"/>
            <a:ext cx="53620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4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цк</a:t>
            </a:r>
            <a:r>
              <a:rPr lang="ru-RU" sz="4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=5300-5900</a:t>
            </a:r>
            <a:r>
              <a:rPr lang="en-US" sz="4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TLCI-2012&gt;92</a:t>
            </a:r>
            <a:endParaRPr lang="ru-RU" sz="4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CRI&gt;90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R9&gt;</a:t>
            </a:r>
            <a:r>
              <a:rPr lang="ru-RU" sz="4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4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4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</a:t>
            </a:r>
            <a:r>
              <a:rPr lang="en-US" sz="4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831" y="4225510"/>
            <a:ext cx="275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ВЛАДИСЛАВ ФЁДОРОВ</a:t>
            </a:r>
            <a:endParaRPr lang="en-US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20507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ВОЖДЕЛЕННЫЙ ОТЧЁТ ОТ МАТЧ ТВ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49" y="626754"/>
            <a:ext cx="5643646" cy="39668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76702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hlinkClick r:id="rId4"/>
              </a:rPr>
              <a:t>https://drive.google.com/file/d/1uvQ8wsjZbwiVRC6CrltTTacLjm9HnV2N/view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3248" y="626754"/>
            <a:ext cx="2599206" cy="2077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0368" y="2505356"/>
            <a:ext cx="2593605" cy="2339502"/>
          </a:xfrm>
          <a:prstGeom prst="rect">
            <a:avLst/>
          </a:prstGeom>
        </p:spPr>
      </p:pic>
      <p:sp>
        <p:nvSpPr>
          <p:cNvPr id="7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577052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КАК ПОЛУЧИТЬ ВЫСОКОЕ </a:t>
            </a:r>
          </a:p>
          <a:p>
            <a:pPr algn="ctr"/>
            <a:r>
              <a:rPr lang="ru-RU" sz="3200" b="1" spc="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ЗНАЧЕНИЕ ИНДЕКСА </a:t>
            </a:r>
            <a:r>
              <a:rPr lang="en-US" sz="3200" b="1" spc="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R9</a:t>
            </a:r>
            <a:r>
              <a:rPr lang="en-US" sz="3200" b="1" spc="2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5042" y="1033530"/>
            <a:ext cx="5993916" cy="3947410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710092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СЛОЖНЫЙ ВАРИАНТ ПОЛУЧЕНИЯ </a:t>
            </a:r>
            <a:r>
              <a:rPr lang="en-US" sz="3200" b="1" spc="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R9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8212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- белый 5700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высоким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 + Red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Photo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Red?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201" y="1302807"/>
            <a:ext cx="3390486" cy="18865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201" y="3189394"/>
            <a:ext cx="3390486" cy="18627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34" y="3165565"/>
            <a:ext cx="3398486" cy="18865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34" y="1294722"/>
            <a:ext cx="3398486" cy="18946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3862" y="825140"/>
            <a:ext cx="33904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62633" y="820724"/>
            <a:ext cx="3581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 Red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49724" y="1335942"/>
            <a:ext cx="3432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Tsp=85C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(лето)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26294" y="3860350"/>
            <a:ext cx="2478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Tsp=45C(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зима)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02181" y="4355834"/>
            <a:ext cx="1016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R9=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56765" y="4355834"/>
            <a:ext cx="1016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R9=92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34829" y="1869452"/>
            <a:ext cx="1016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R9=79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89413" y="1869452"/>
            <a:ext cx="1016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R9=90</a:t>
            </a:r>
            <a:endParaRPr lang="ru-RU" sz="2400" dirty="0"/>
          </a:p>
        </p:txBody>
      </p:sp>
      <p:pic>
        <p:nvPicPr>
          <p:cNvPr id="1026" name="Picture 2" descr="https://i.pinimg.com/originals/68/b4/66/68b466190d04ee8a9620b6846ed08d2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1569" y="2763291"/>
            <a:ext cx="362267" cy="49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791669" y="2690000"/>
            <a:ext cx="1028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&gt;</a:t>
            </a:r>
            <a:endParaRPr lang="ru-RU" sz="3600" dirty="0"/>
          </a:p>
        </p:txBody>
      </p:sp>
      <p:pic>
        <p:nvPicPr>
          <p:cNvPr id="21" name="Picture 2" descr="https://i.pinimg.com/originals/68/b4/66/68b466190d04ee8a9620b6846ed08d2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775" y="2763291"/>
            <a:ext cx="362267" cy="49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887875" y="2690000"/>
            <a:ext cx="674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342970015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3255" y="725632"/>
            <a:ext cx="5060745" cy="27560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ЛЁГКИЙ СПОСОБ ПОЛУЧЕНИЯ </a:t>
            </a:r>
            <a:r>
              <a:rPr lang="en-US" sz="3200" b="1" spc="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R9</a:t>
            </a:r>
            <a:r>
              <a:rPr lang="ru-RU" sz="3200" b="1" spc="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878" y="584775"/>
            <a:ext cx="2952750" cy="7542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82320" y="3482186"/>
            <a:ext cx="4890780" cy="9296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00562" y="3368864"/>
            <a:ext cx="1016251" cy="10525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67004" y="1270024"/>
            <a:ext cx="1016251" cy="10525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501" y="1622482"/>
            <a:ext cx="2952750" cy="1400175"/>
          </a:xfrm>
          <a:prstGeom prst="rect">
            <a:avLst/>
          </a:prstGeom>
        </p:spPr>
      </p:pic>
      <p:sp>
        <p:nvSpPr>
          <p:cNvPr id="9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5512" y="3237189"/>
            <a:ext cx="2343703" cy="146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3064835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32363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Влияние температуры на параметры светильников для 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ОАО «РЖД»</a:t>
            </a: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101666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r2.mt.ru/r24/photo0E17/20437274519-0/jpg/bp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1240" y="847837"/>
            <a:ext cx="3202760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ТРЕБОВАНИЯ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ОАО «РЖД»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50520" y="649649"/>
            <a:ext cx="6393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spc="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ТЕХНИЧЕСКИЕ ТРЕБОВАНИЯ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 </a:t>
            </a:r>
            <a:r>
              <a:rPr lang="ru-RU" sz="2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светодиодным осветительным устройствам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наружного и внутреннего освещения объектов ОАО «РЖД»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194922"/>
            <a:ext cx="6278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ТЕХНИЧЕСКИЕ ТРЕБОВАНИЯ </a:t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28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системам управления светодиодным освещением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объектов инфраструктуры ОАО «РЖД»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237534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СРАВНЕНИЕ ТРЕБОВАНИЙ </a:t>
            </a:r>
            <a:r>
              <a:rPr lang="ru-RU" sz="3200" b="1" spc="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 </a:t>
            </a:r>
            <a:r>
              <a:rPr lang="ru-RU" sz="3200" b="1" spc="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СУО И СВЕТИЛЬНИКАМ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ОАО «РЖД»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6183940"/>
              </p:ext>
            </p:extLst>
          </p:nvPr>
        </p:nvGraphicFramePr>
        <p:xfrm>
          <a:off x="185530" y="1068556"/>
          <a:ext cx="8812696" cy="4074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4256"/>
                <a:gridCol w="2820732"/>
                <a:gridCol w="3037708"/>
              </a:tblGrid>
              <a:tr h="1018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помехи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" marR="5397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</a:t>
                      </a:r>
                      <a:r>
                        <a:rPr lang="ru-RU" sz="2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" marR="5397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</a:t>
                      </a:r>
                      <a:r>
                        <a:rPr lang="ru-RU" sz="2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светильникам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" marR="5397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8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Наносекундные </a:t>
                      </a: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помехи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" marR="5397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</a:t>
                      </a:r>
                      <a:r>
                        <a:rPr lang="ru-RU" sz="2400" b="1" u="sng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±2 </a:t>
                      </a:r>
                      <a:r>
                        <a:rPr lang="ru-RU" sz="2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" marR="5397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</a:t>
                      </a:r>
                      <a:r>
                        <a:rPr lang="ru-RU" sz="2400" b="1" u="sng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±2кВ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" marR="5397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8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Микросекундные импульсные </a:t>
                      </a: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помехи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" marR="5397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</a:t>
                      </a:r>
                      <a:r>
                        <a:rPr lang="ru-RU" sz="2400" b="1" u="sng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±1кВ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" marR="5397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</a:t>
                      </a:r>
                      <a:r>
                        <a:rPr lang="ru-RU" sz="24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±2кВ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" marR="5397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8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Провалы напряжения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" marR="5397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</a:t>
                      </a:r>
                      <a:r>
                        <a:rPr lang="ru-RU" sz="24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0 % </a:t>
                      </a:r>
                      <a:endParaRPr lang="en-US" sz="2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Uп</a:t>
                      </a: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периодов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" marR="5397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</a:t>
                      </a:r>
                      <a:r>
                        <a:rPr lang="ru-RU" sz="2400" b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0 %   </a:t>
                      </a:r>
                      <a:endParaRPr lang="en-US" sz="2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Uп</a:t>
                      </a: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периодов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" marR="5397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569241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13135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Введение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802796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БП ПОД ТРЕБОВАНИЯ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ОАО «РЖД»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78526"/>
            <a:ext cx="3085144" cy="22982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4775"/>
            <a:ext cx="3085144" cy="2214976"/>
          </a:xfrm>
          <a:prstGeom prst="rect">
            <a:avLst/>
          </a:prstGeom>
        </p:spPr>
      </p:pic>
      <p:pic>
        <p:nvPicPr>
          <p:cNvPr id="17412" name="Picture 4" descr=" Moving In Better Way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8438" y="1253963"/>
            <a:ext cx="3139983" cy="92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85144" y="2318621"/>
            <a:ext cx="6058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320Вт - ВОС и 35Вт - ригель, платформы</a:t>
            </a:r>
          </a:p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ЭМС - провалы,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кондуктивка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0-10В</a:t>
            </a:r>
          </a:p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-60С - плавное включение до 40секунд, чтобы диоды и БП не повредить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671446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СУО И СВЕТИЛЬНИКИ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ОАО «РЖД»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6285261"/>
              </p:ext>
            </p:extLst>
          </p:nvPr>
        </p:nvGraphicFramePr>
        <p:xfrm>
          <a:off x="132522" y="1232453"/>
          <a:ext cx="8852451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7950"/>
                <a:gridCol w="2919568"/>
                <a:gridCol w="2624933"/>
              </a:tblGrid>
              <a:tr h="22906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Параметр/район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УХЛ 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 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00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Верхнее значение рабочей температуры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плюс 40°С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плюс 40°С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00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Нижнее значение рабочей температуры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минус 60°С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минус 45°С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6884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Верхнее значение относительной влажности воздуха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b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температуре плюс 25°С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b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температуре </a:t>
                      </a:r>
                      <a:b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плюс 25°С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375616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83705" y="0"/>
            <a:ext cx="96277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ctr">
              <a:spcBef>
                <a:spcPts val="1200"/>
              </a:spcBef>
              <a:spcAft>
                <a:spcPts val="0"/>
              </a:spcAft>
            </a:pPr>
            <a:r>
              <a:rPr lang="ru-RU" sz="3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РЖД отличит качество от гаражного </a:t>
            </a:r>
            <a:r>
              <a:rPr lang="en-US" sz="3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NEMA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u-RU" sz="3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83705" y="650784"/>
            <a:ext cx="101114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l">
              <a:spcBef>
                <a:spcPts val="1200"/>
              </a:spcBef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2.5.1.2. Аппаратные средства СУО должны быть оборудованы стандартными разъемами (типа NEMA и 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ZH</a:t>
            </a:r>
            <a:r>
              <a:rPr lang="ru-RU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AGA)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7843" y="2094144"/>
            <a:ext cx="5115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СОЛЕВЫ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АЭРОЗОЛЬ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5%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(168ч) -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T=35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появляются следы ржавчины, коррозия, вспенивание краски.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219" y="1891580"/>
            <a:ext cx="3071513" cy="28057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17843" y="3508961"/>
            <a:ext cx="5115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УФ-ТЕСТ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(96ч)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часов при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T=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сильное изменение цвета разъёма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542519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СВЕТОДИОДЫ 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EMC 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vs CERAMIC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РЖД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008169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ctr">
              <a:spcBef>
                <a:spcPts val="1200"/>
              </a:spcBef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85С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EMC (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PCT/PPT) 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5050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~ 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CREE XPG gen3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55377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1.Гарантия - 5 лет (при 12 часах в день - 22000 часов)</a:t>
            </a:r>
          </a:p>
          <a:p>
            <a:pPr algn="l"/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2.Срок службы - 12 лет (при 12 часах в день -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52000 часов</a:t>
            </a: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срока службы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- 3000-5500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спад менее 30%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82" y="2474236"/>
            <a:ext cx="9010235" cy="12606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900" y="3825787"/>
            <a:ext cx="8945217" cy="961057"/>
          </a:xfrm>
          <a:prstGeom prst="rect">
            <a:avLst/>
          </a:prstGeom>
        </p:spPr>
      </p:pic>
      <p:sp>
        <p:nvSpPr>
          <p:cNvPr id="8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657591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ИСПЫТАНИЯ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РЖД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48094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ctr">
              <a:spcBef>
                <a:spcPts val="1200"/>
              </a:spcBef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Все испытания при +25С, а что если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провести испытания в том виде, как они могут произойти на самом деле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567" y="1520575"/>
            <a:ext cx="2597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7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60°С</a:t>
            </a:r>
            <a:endParaRPr lang="ru-RU" sz="72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76261" y="1508333"/>
            <a:ext cx="2451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10кВ</a:t>
            </a:r>
            <a:endParaRPr lang="ru-RU" sz="72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92348" y="1520575"/>
            <a:ext cx="2451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15g</a:t>
            </a:r>
            <a:endParaRPr lang="ru-RU" sz="72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70" name="Picture 14" descr="https://talana.com.ua/wp-content/uploads/2019/10/plus_PNG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993" y="1632091"/>
            <a:ext cx="977296" cy="97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s://talana.com.ua/wp-content/uploads/2019/10/plus_PNG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700" y="1632091"/>
            <a:ext cx="977296" cy="97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4098" name="Picture 2" descr="http://queen-time.ru/media/staff/db6e0177c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0452" y="2821068"/>
            <a:ext cx="4597068" cy="214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1808579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32363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Заключение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441051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2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отличная от +25С - это враг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cont.ws/uploads/pic/2017/7/02%20%2813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" y="660559"/>
            <a:ext cx="7818119" cy="426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839004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35464"/>
            <a:ext cx="914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Grp="1" noChangeArrowheads="1"/>
            <a:extLst>
              <a:ext uri="smNativeData">
                <pr:smNativeData xmlns="" xmlns:pr="smNativeData" val="SMDATA_12_JnITXBMAAAAlAAAAZAAAAA0AAAAAAAAAAEgAAAAAAAAASAAAAAAAAAAAAAAAAAAAAAEAAABQAAAAAAAAAAAA4D8AAAAAAADgPwAAAAAAAOA/AAAAAAAA4D8AAAAAAADgPwAAAAAAAOA/AAAAAAAA4D8AAAAAAADgPwAAAAAAAOA/AAAAAAAA4D8CAAAAjAAAAAAAAAAAAAAAHEx0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+AAk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cTHQF////AQAAAAAAAAAAAAAAAAAAAAAAAAAAAAAAAAAAAAAAAAAAAAAAAn9/fwC+AAkDzMzMAMDA/wB/f38AAAAAAAAAAAAAAAAAAAAAAAAAAAAhAAAAGAAAABQAAABHAgAAtwIAAIEzAAB7BQAAEAAAAA=="/>
              </a:ext>
            </a:extLst>
          </p:cNvSpPr>
          <p:nvPr>
            <p:ph type="title"/>
          </p:nvPr>
        </p:nvSpPr>
        <p:spPr>
          <a:xfrm>
            <a:off x="0" y="-1"/>
            <a:ext cx="9144000" cy="520701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 algn="ctr"/>
            <a:r>
              <a:rPr lang="ru-RU" sz="3600" b="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Спокойствия в это сложное время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9464" y="635464"/>
            <a:ext cx="4385072" cy="4297370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999146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:\Profiles\ivanov\Desktop\lcfon-color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" y="0"/>
            <a:ext cx="9467850" cy="5314950"/>
          </a:xfrm>
          <a:prstGeom prst="rect">
            <a:avLst/>
          </a:prstGeom>
          <a:noFill/>
        </p:spPr>
      </p:pic>
      <p:pic>
        <p:nvPicPr>
          <p:cNvPr id="1026" name="Picture 2" descr="F:\Бизнес атрибуты\Презентации\Лед-Компонентс\2022\исходники\lclogo-color-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9321" y="1411605"/>
            <a:ext cx="3859958" cy="2727643"/>
          </a:xfrm>
          <a:prstGeom prst="rect">
            <a:avLst/>
          </a:prstGeom>
          <a:noFill/>
        </p:spPr>
      </p:pic>
      <p:sp>
        <p:nvSpPr>
          <p:cNvPr id="10" name="Google Shape;646;p50"/>
          <p:cNvSpPr txBox="1"/>
          <p:nvPr/>
        </p:nvSpPr>
        <p:spPr>
          <a:xfrm>
            <a:off x="-17147" y="2241868"/>
            <a:ext cx="6277267" cy="189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Blogger Sans Light" pitchFamily="2" charset="0"/>
                <a:cs typeface="Times New Roman" panose="02020603050405020304" pitchFamily="18" charset="0"/>
                <a:sym typeface="Roboto Condensed Light"/>
              </a:rPr>
              <a:t>Санкт-Петербург, ул. Парадная, д. 3, к. 1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ea typeface="Blogger Sans Light" pitchFamily="2" charset="0"/>
              <a:cs typeface="Times New Roman" panose="02020603050405020304" pitchFamily="18" charset="0"/>
              <a:sym typeface="Roboto Condensed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Blogger Sans Light" pitchFamily="2" charset="0"/>
                <a:cs typeface="Times New Roman" panose="02020603050405020304" pitchFamily="18" charset="0"/>
                <a:sym typeface="Roboto Condensed Light"/>
              </a:rPr>
              <a:t>Бизнес-центр «Парадный», офис 44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bg1"/>
              </a:solidFill>
              <a:latin typeface="Times New Roman" panose="02020603050405020304" pitchFamily="18" charset="0"/>
              <a:ea typeface="Blogger Sans Light" pitchFamily="2" charset="0"/>
              <a:cs typeface="Times New Roman" panose="02020603050405020304" pitchFamily="18" charset="0"/>
              <a:sym typeface="Roboto Condensed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Blogger Sans Light" pitchFamily="2" charset="0"/>
                <a:cs typeface="Times New Roman" panose="02020603050405020304" pitchFamily="18" charset="0"/>
                <a:sym typeface="Roboto Condensed Light"/>
              </a:rPr>
              <a:t>+7 812  309 84 83      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Blogger Sans Light" pitchFamily="2" charset="0"/>
                <a:cs typeface="Times New Roman" panose="02020603050405020304" pitchFamily="18" charset="0"/>
                <a:sym typeface="Roboto Condensed Light"/>
              </a:rPr>
              <a:t>info@led-components.com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ea typeface="Blogger Sans Light" pitchFamily="2" charset="0"/>
              <a:cs typeface="Times New Roman" panose="02020603050405020304" pitchFamily="18" charset="0"/>
              <a:sym typeface="Roboto Condensed Light"/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935500" y="226841"/>
            <a:ext cx="4371975" cy="19431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anchor="t">
            <a:prstTxWarp prst="textNoShape">
              <a:avLst/>
            </a:prstTxWarp>
          </a:bodyPr>
          <a:lstStyle/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Blogger Sans Medium" pitchFamily="50" charset="0"/>
                <a:cs typeface="Times New Roman" panose="02020603050405020304" pitchFamily="18" charset="0"/>
              </a:rPr>
              <a:t>БЛАГОДАРЮ</a:t>
            </a:r>
            <a:br>
              <a:rPr kumimoji="0" lang="ru-RU" sz="4000" b="0" i="0" u="none" strike="noStrike" kern="1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Blogger Sans Medium" pitchFamily="50" charset="0"/>
                <a:cs typeface="Times New Roman" panose="02020603050405020304" pitchFamily="18" charset="0"/>
              </a:rPr>
            </a:br>
            <a:r>
              <a:rPr kumimoji="0" lang="ru-RU" sz="4000" b="0" i="0" u="none" strike="noStrike" kern="1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Blogger Sans Medium" pitchFamily="50" charset="0"/>
                <a:cs typeface="Times New Roman" panose="02020603050405020304" pitchFamily="18" charset="0"/>
              </a:rPr>
              <a:t>ЗА ВНИМАНИЕ</a:t>
            </a:r>
            <a:endParaRPr kumimoji="0" lang="ru-RU" sz="4000" b="0" i="0" u="none" strike="noStrike" kern="1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Blogger Sans Medium" pitchFamily="50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r"/>
    <p:extLst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5462" y="1242358"/>
            <a:ext cx="79951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— это делать что-либо правильно, даже когда никто не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</a:t>
            </a:r>
            <a:r>
              <a:rPr lang="ru-RU" sz="3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600" b="0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Генри Форд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174959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Надёжность светильника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6331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производитель - ОТК, лаборатории, стенды проверок, технологи, конструктора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тп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комплектующие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нормам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ЭМС/ЭМИ и электробезопасность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Вибрация, ускорение, механические нагрузки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защиты оболочек светильника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Климатические факторы (температура, влажность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473769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32363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Влияние температуры на параметры всех типов светильников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18380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Тепловые расчёты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6782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ПО позволяет на этапе разработки делать оптимизацию корпуса светильника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334" y="2011679"/>
            <a:ext cx="4612851" cy="2853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0160" y="2011680"/>
            <a:ext cx="3675274" cy="2853377"/>
          </a:xfrm>
          <a:prstGeom prst="rect">
            <a:avLst/>
          </a:prstGeom>
        </p:spPr>
      </p:pic>
      <p:sp>
        <p:nvSpPr>
          <p:cNvPr id="9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341743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4015" y="2263157"/>
            <a:ext cx="3215240" cy="2088304"/>
          </a:xfrm>
          <a:prstGeom prst="rect">
            <a:avLst/>
          </a:prstGeom>
        </p:spPr>
      </p:pic>
      <p:pic>
        <p:nvPicPr>
          <p:cNvPr id="4098" name="Picture 2" descr="Светоч Магистраль 1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52" y="1956746"/>
            <a:ext cx="3521122" cy="264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Термоциклирование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уличных светильниках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6782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Корпус, заглушка,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рассеиватель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разные коэффициенты расширения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заливает водой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4388820" y="2635234"/>
            <a:ext cx="873290" cy="1344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9529779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adesign.ru/wp-content/uploads/2021/06/R500-1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99812">
            <a:off x="6442300" y="1591502"/>
            <a:ext cx="2904041" cy="290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сосулей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633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- скопление снега на радиаторе (корпусе). Одно из решений - плоский кожух из поликарбоната.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6827520" y="470630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33977-9570-4F11-A849-287046BCC2A7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" name="Стрелка вниз 7"/>
          <p:cNvSpPr/>
          <p:nvPr/>
        </p:nvSpPr>
        <p:spPr>
          <a:xfrm rot="19970255">
            <a:off x="7091278" y="1647141"/>
            <a:ext cx="457983" cy="1048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ds04.infourok.ru/uploads/ex/08fe/0005fc6d-f12cae62/hello_html_m4f4fb16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49" y="1939387"/>
            <a:ext cx="3393572" cy="242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2129" y="1600438"/>
            <a:ext cx="2579426" cy="46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2694166"/>
      </p:ext>
    </p:extLst>
  </p:cSld>
  <p:clrMapOvr>
    <a:masterClrMapping/>
  </p:clrMapOvr>
  <p:transition spd="slow">
    <p:wipe dir="r"/>
    <p:extLst mod="1">
      <p:ext uri="smNativeData">
        <pr:smNativeData xmlns="" xmlns:pr="smNativeData" val="JnITXAAAAAAIB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D3D65"/>
      </a:dk2>
      <a:lt2>
        <a:srgbClr val="BE0009"/>
      </a:lt2>
      <a:accent1>
        <a:srgbClr val="1C4C74"/>
      </a:accent1>
      <a:accent2>
        <a:srgbClr val="2C6D92"/>
      </a:accent2>
      <a:accent3>
        <a:srgbClr val="FFFFFF"/>
      </a:accent3>
      <a:accent4>
        <a:srgbClr val="000000"/>
      </a:accent4>
      <a:accent5>
        <a:srgbClr val="ABB2BC"/>
      </a:accent5>
      <a:accent6>
        <a:srgbClr val="276284"/>
      </a:accent6>
      <a:hlink>
        <a:srgbClr val="4797B9"/>
      </a:hlink>
      <a:folHlink>
        <a:srgbClr val="65C3E3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D3D65"/>
        </a:dk2>
        <a:lt2>
          <a:srgbClr val="BE0009"/>
        </a:lt2>
        <a:accent1>
          <a:srgbClr val="1C4C74"/>
        </a:accent1>
        <a:accent2>
          <a:srgbClr val="2C6D92"/>
        </a:accent2>
        <a:accent3>
          <a:srgbClr val="FFFFFF"/>
        </a:accent3>
        <a:accent4>
          <a:srgbClr val="000000"/>
        </a:accent4>
        <a:accent5>
          <a:srgbClr val="ABB2BC"/>
        </a:accent5>
        <a:accent6>
          <a:srgbClr val="276284"/>
        </a:accent6>
        <a:hlink>
          <a:srgbClr val="4797B9"/>
        </a:hlink>
        <a:folHlink>
          <a:srgbClr val="65C3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BE0009"/>
        </a:dk2>
        <a:lt2>
          <a:srgbClr val="0D3D65"/>
        </a:lt2>
        <a:accent1>
          <a:srgbClr val="1C4C74"/>
        </a:accent1>
        <a:accent2>
          <a:srgbClr val="2C6D92"/>
        </a:accent2>
        <a:accent3>
          <a:srgbClr val="FFFFFF"/>
        </a:accent3>
        <a:accent4>
          <a:srgbClr val="000000"/>
        </a:accent4>
        <a:accent5>
          <a:srgbClr val="ABB2BC"/>
        </a:accent5>
        <a:accent6>
          <a:srgbClr val="276284"/>
        </a:accent6>
        <a:hlink>
          <a:srgbClr val="4797B9"/>
        </a:hlink>
        <a:folHlink>
          <a:srgbClr val="65C3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D3D65"/>
        </a:dk2>
        <a:lt2>
          <a:srgbClr val="BE0009"/>
        </a:lt2>
        <a:accent1>
          <a:srgbClr val="1C4C74"/>
        </a:accent1>
        <a:accent2>
          <a:srgbClr val="2C6D92"/>
        </a:accent2>
        <a:accent3>
          <a:srgbClr val="FFFFFF"/>
        </a:accent3>
        <a:accent4>
          <a:srgbClr val="000000"/>
        </a:accent4>
        <a:accent5>
          <a:srgbClr val="ABB2BC"/>
        </a:accent5>
        <a:accent6>
          <a:srgbClr val="276284"/>
        </a:accent6>
        <a:hlink>
          <a:srgbClr val="4797B9"/>
        </a:hlink>
        <a:folHlink>
          <a:srgbClr val="65C3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BE0009"/>
        </a:dk2>
        <a:lt2>
          <a:srgbClr val="0D3D65"/>
        </a:lt2>
        <a:accent1>
          <a:srgbClr val="1C4C74"/>
        </a:accent1>
        <a:accent2>
          <a:srgbClr val="2C6D92"/>
        </a:accent2>
        <a:accent3>
          <a:srgbClr val="FFFFFF"/>
        </a:accent3>
        <a:accent4>
          <a:srgbClr val="000000"/>
        </a:accent4>
        <a:accent5>
          <a:srgbClr val="ABB2BC"/>
        </a:accent5>
        <a:accent6>
          <a:srgbClr val="276284"/>
        </a:accent6>
        <a:hlink>
          <a:srgbClr val="4797B9"/>
        </a:hlink>
        <a:folHlink>
          <a:srgbClr val="65C3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D3D65"/>
        </a:dk2>
        <a:lt2>
          <a:srgbClr val="BE0009"/>
        </a:lt2>
        <a:accent1>
          <a:srgbClr val="1C4C74"/>
        </a:accent1>
        <a:accent2>
          <a:srgbClr val="2C6D92"/>
        </a:accent2>
        <a:accent3>
          <a:srgbClr val="FFFFFF"/>
        </a:accent3>
        <a:accent4>
          <a:srgbClr val="000000"/>
        </a:accent4>
        <a:accent5>
          <a:srgbClr val="ABB2BC"/>
        </a:accent5>
        <a:accent6>
          <a:srgbClr val="276284"/>
        </a:accent6>
        <a:hlink>
          <a:srgbClr val="4797B9"/>
        </a:hlink>
        <a:folHlink>
          <a:srgbClr val="65C3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6517</TotalTime>
  <Words>2987</Words>
  <Application>Microsoft Office PowerPoint</Application>
  <PresentationFormat>Экран (16:9)</PresentationFormat>
  <Paragraphs>268</Paragraphs>
  <Slides>38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Presentation</vt:lpstr>
      <vt:lpstr>ВЛИЯНИЕ ТЕМПЕРАТУРЫ НА ПАРАМЕТРЫ СВЕТИЛЬНИКОВ ДЛЯ СПОРТИВНОГО ОСВЕЩЕНИЯ И ОБЪЕКТОВ ОАО «РЖД»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Спокойствия в это сложное время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Presentation</dc:title>
  <dc:creator>Paul Ivanov</dc:creator>
  <cp:lastModifiedBy>jiv</cp:lastModifiedBy>
  <cp:revision>760</cp:revision>
  <dcterms:created xsi:type="dcterms:W3CDTF">2013-05-29T15:32:45Z</dcterms:created>
  <dcterms:modified xsi:type="dcterms:W3CDTF">2022-04-21T09:52:03Z</dcterms:modified>
</cp:coreProperties>
</file>